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4"/>
  </p:notesMasterIdLst>
  <p:handoutMasterIdLst>
    <p:handoutMasterId r:id="rId15"/>
  </p:handoutMasterIdLst>
  <p:sldIdLst>
    <p:sldId id="256" r:id="rId2"/>
    <p:sldId id="269" r:id="rId3"/>
    <p:sldId id="270" r:id="rId4"/>
    <p:sldId id="319" r:id="rId5"/>
    <p:sldId id="322" r:id="rId6"/>
    <p:sldId id="313" r:id="rId7"/>
    <p:sldId id="276" r:id="rId8"/>
    <p:sldId id="278" r:id="rId9"/>
    <p:sldId id="288" r:id="rId10"/>
    <p:sldId id="323" r:id="rId11"/>
    <p:sldId id="271" r:id="rId12"/>
    <p:sldId id="325" r:id="rId13"/>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Times New Roman" pitchFamily="18" charset="0"/>
        <a:ea typeface="+mn-ea"/>
        <a:cs typeface="+mn-cs"/>
      </a:defRPr>
    </a:lvl1pPr>
    <a:lvl2pPr marL="457200" algn="l" rtl="0" fontAlgn="base">
      <a:spcBef>
        <a:spcPct val="0"/>
      </a:spcBef>
      <a:spcAft>
        <a:spcPct val="0"/>
      </a:spcAft>
      <a:defRPr sz="2000" b="1" kern="1200">
        <a:solidFill>
          <a:schemeClr val="tx1"/>
        </a:solidFill>
        <a:latin typeface="Times New Roman" pitchFamily="18" charset="0"/>
        <a:ea typeface="+mn-ea"/>
        <a:cs typeface="+mn-cs"/>
      </a:defRPr>
    </a:lvl2pPr>
    <a:lvl3pPr marL="914400" algn="l" rtl="0" fontAlgn="base">
      <a:spcBef>
        <a:spcPct val="0"/>
      </a:spcBef>
      <a:spcAft>
        <a:spcPct val="0"/>
      </a:spcAft>
      <a:defRPr sz="2000" b="1" kern="1200">
        <a:solidFill>
          <a:schemeClr val="tx1"/>
        </a:solidFill>
        <a:latin typeface="Times New Roman" pitchFamily="18" charset="0"/>
        <a:ea typeface="+mn-ea"/>
        <a:cs typeface="+mn-cs"/>
      </a:defRPr>
    </a:lvl3pPr>
    <a:lvl4pPr marL="1371600" algn="l" rtl="0" fontAlgn="base">
      <a:spcBef>
        <a:spcPct val="0"/>
      </a:spcBef>
      <a:spcAft>
        <a:spcPct val="0"/>
      </a:spcAft>
      <a:defRPr sz="2000" b="1" kern="1200">
        <a:solidFill>
          <a:schemeClr val="tx1"/>
        </a:solidFill>
        <a:latin typeface="Times New Roman" pitchFamily="18" charset="0"/>
        <a:ea typeface="+mn-ea"/>
        <a:cs typeface="+mn-cs"/>
      </a:defRPr>
    </a:lvl4pPr>
    <a:lvl5pPr marL="1828800" algn="l" rtl="0" fontAlgn="base">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62334" autoAdjust="0"/>
  </p:normalViewPr>
  <p:slideViewPr>
    <p:cSldViewPr>
      <p:cViewPr varScale="1">
        <p:scale>
          <a:sx n="45" d="100"/>
          <a:sy n="45"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87"/>
    </p:cViewPr>
  </p:sorterViewPr>
  <p:notesViewPr>
    <p:cSldViewPr>
      <p:cViewPr>
        <p:scale>
          <a:sx n="75" d="100"/>
          <a:sy n="75" d="100"/>
        </p:scale>
        <p:origin x="-1690" y="-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0991" tIns="45495" rIns="90991" bIns="45495" numCol="1" anchor="t" anchorCtr="0" compatLnSpc="1">
            <a:prstTxWarp prst="textNoShape">
              <a:avLst/>
            </a:prstTxWarp>
          </a:bodyPr>
          <a:lstStyle>
            <a:lvl1pPr defTabSz="909638" eaLnBrk="0" hangingPunct="0">
              <a:defRPr sz="1200" b="0"/>
            </a:lvl1pPr>
          </a:lstStyle>
          <a:p>
            <a:pPr>
              <a:defRPr/>
            </a:pPr>
            <a:endParaRPr lang="en-CA"/>
          </a:p>
        </p:txBody>
      </p:sp>
      <p:sp>
        <p:nvSpPr>
          <p:cNvPr id="29699"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0991" tIns="45495" rIns="90991" bIns="45495" numCol="1" anchor="t" anchorCtr="0" compatLnSpc="1">
            <a:prstTxWarp prst="textNoShape">
              <a:avLst/>
            </a:prstTxWarp>
          </a:bodyPr>
          <a:lstStyle>
            <a:lvl1pPr algn="r" defTabSz="909638" eaLnBrk="0" hangingPunct="0">
              <a:defRPr sz="1200" b="0"/>
            </a:lvl1pPr>
          </a:lstStyle>
          <a:p>
            <a:pPr>
              <a:defRPr/>
            </a:pPr>
            <a:endParaRPr lang="en-CA"/>
          </a:p>
        </p:txBody>
      </p:sp>
      <p:sp>
        <p:nvSpPr>
          <p:cNvPr id="29700" name="Rectangle 4"/>
          <p:cNvSpPr>
            <a:spLocks noGrp="1" noChangeArrowheads="1"/>
          </p:cNvSpPr>
          <p:nvPr>
            <p:ph type="ftr" sz="quarter" idx="2"/>
          </p:nvPr>
        </p:nvSpPr>
        <p:spPr bwMode="auto">
          <a:xfrm>
            <a:off x="0" y="8688388"/>
            <a:ext cx="2971800" cy="455612"/>
          </a:xfrm>
          <a:prstGeom prst="rect">
            <a:avLst/>
          </a:prstGeom>
          <a:noFill/>
          <a:ln w="9525">
            <a:noFill/>
            <a:miter lim="800000"/>
            <a:headEnd/>
            <a:tailEnd/>
          </a:ln>
          <a:effectLst/>
        </p:spPr>
        <p:txBody>
          <a:bodyPr vert="horz" wrap="square" lIns="90991" tIns="45495" rIns="90991" bIns="45495" numCol="1" anchor="b" anchorCtr="0" compatLnSpc="1">
            <a:prstTxWarp prst="textNoShape">
              <a:avLst/>
            </a:prstTxWarp>
          </a:bodyPr>
          <a:lstStyle>
            <a:lvl1pPr defTabSz="909638" eaLnBrk="0" hangingPunct="0">
              <a:defRPr sz="1200" b="0"/>
            </a:lvl1pPr>
          </a:lstStyle>
          <a:p>
            <a:pPr>
              <a:defRPr/>
            </a:pPr>
            <a:endParaRPr lang="en-CA"/>
          </a:p>
        </p:txBody>
      </p:sp>
      <p:sp>
        <p:nvSpPr>
          <p:cNvPr id="29701" name="Rectangle 5"/>
          <p:cNvSpPr>
            <a:spLocks noGrp="1" noChangeArrowheads="1"/>
          </p:cNvSpPr>
          <p:nvPr>
            <p:ph type="sldNum" sz="quarter" idx="3"/>
          </p:nvPr>
        </p:nvSpPr>
        <p:spPr bwMode="auto">
          <a:xfrm>
            <a:off x="3886200" y="8688388"/>
            <a:ext cx="2971800" cy="455612"/>
          </a:xfrm>
          <a:prstGeom prst="rect">
            <a:avLst/>
          </a:prstGeom>
          <a:noFill/>
          <a:ln w="9525">
            <a:noFill/>
            <a:miter lim="800000"/>
            <a:headEnd/>
            <a:tailEnd/>
          </a:ln>
          <a:effectLst/>
        </p:spPr>
        <p:txBody>
          <a:bodyPr vert="horz" wrap="square" lIns="90991" tIns="45495" rIns="90991" bIns="45495" numCol="1" anchor="b" anchorCtr="0" compatLnSpc="1">
            <a:prstTxWarp prst="textNoShape">
              <a:avLst/>
            </a:prstTxWarp>
          </a:bodyPr>
          <a:lstStyle>
            <a:lvl1pPr algn="r" defTabSz="909638" eaLnBrk="0" hangingPunct="0">
              <a:defRPr sz="1200" b="0"/>
            </a:lvl1pPr>
          </a:lstStyle>
          <a:p>
            <a:pPr>
              <a:defRPr/>
            </a:pPr>
            <a:fld id="{9F32F682-8F5E-4BA8-B3DA-2BF746FB9BB1}"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0991" tIns="45495" rIns="90991" bIns="45495" numCol="1" anchor="t" anchorCtr="0" compatLnSpc="1">
            <a:prstTxWarp prst="textNoShape">
              <a:avLst/>
            </a:prstTxWarp>
          </a:bodyPr>
          <a:lstStyle>
            <a:lvl1pPr defTabSz="909638" eaLnBrk="0" hangingPunct="0">
              <a:defRPr sz="1200" b="0"/>
            </a:lvl1pPr>
          </a:lstStyle>
          <a:p>
            <a:pPr>
              <a:defRPr/>
            </a:pPr>
            <a:endParaRPr lang="en-CA"/>
          </a:p>
        </p:txBody>
      </p:sp>
      <p:sp>
        <p:nvSpPr>
          <p:cNvPr id="3072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0991" tIns="45495" rIns="90991" bIns="45495" numCol="1" anchor="t" anchorCtr="0" compatLnSpc="1">
            <a:prstTxWarp prst="textNoShape">
              <a:avLst/>
            </a:prstTxWarp>
          </a:bodyPr>
          <a:lstStyle>
            <a:lvl1pPr algn="r" defTabSz="909638" eaLnBrk="0" hangingPunct="0">
              <a:defRPr sz="1200" b="0"/>
            </a:lvl1pPr>
          </a:lstStyle>
          <a:p>
            <a:pPr>
              <a:defRPr/>
            </a:pPr>
            <a:endParaRPr lang="en-CA"/>
          </a:p>
        </p:txBody>
      </p:sp>
      <p:sp>
        <p:nvSpPr>
          <p:cNvPr id="26628" name="Rectangle 4"/>
          <p:cNvSpPr>
            <a:spLocks noGrp="1" noRot="1" noChangeAspect="1" noChangeArrowheads="1" noTextEdit="1"/>
          </p:cNvSpPr>
          <p:nvPr>
            <p:ph type="sldImg" idx="2"/>
          </p:nvPr>
        </p:nvSpPr>
        <p:spPr bwMode="auto">
          <a:xfrm>
            <a:off x="1143000" y="687388"/>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343400"/>
            <a:ext cx="5029200" cy="4113213"/>
          </a:xfrm>
          <a:prstGeom prst="rect">
            <a:avLst/>
          </a:prstGeom>
          <a:noFill/>
          <a:ln w="9525">
            <a:noFill/>
            <a:miter lim="800000"/>
            <a:headEnd/>
            <a:tailEnd/>
          </a:ln>
          <a:effectLst/>
        </p:spPr>
        <p:txBody>
          <a:bodyPr vert="horz" wrap="square" lIns="90991" tIns="45495" rIns="90991" bIns="45495"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26" name="Rectangle 6"/>
          <p:cNvSpPr>
            <a:spLocks noGrp="1" noChangeArrowheads="1"/>
          </p:cNvSpPr>
          <p:nvPr>
            <p:ph type="ftr" sz="quarter" idx="4"/>
          </p:nvPr>
        </p:nvSpPr>
        <p:spPr bwMode="auto">
          <a:xfrm>
            <a:off x="0" y="8688388"/>
            <a:ext cx="2971800" cy="455612"/>
          </a:xfrm>
          <a:prstGeom prst="rect">
            <a:avLst/>
          </a:prstGeom>
          <a:noFill/>
          <a:ln w="9525">
            <a:noFill/>
            <a:miter lim="800000"/>
            <a:headEnd/>
            <a:tailEnd/>
          </a:ln>
          <a:effectLst/>
        </p:spPr>
        <p:txBody>
          <a:bodyPr vert="horz" wrap="square" lIns="90991" tIns="45495" rIns="90991" bIns="45495" numCol="1" anchor="b" anchorCtr="0" compatLnSpc="1">
            <a:prstTxWarp prst="textNoShape">
              <a:avLst/>
            </a:prstTxWarp>
          </a:bodyPr>
          <a:lstStyle>
            <a:lvl1pPr defTabSz="909638" eaLnBrk="0" hangingPunct="0">
              <a:defRPr sz="1200" b="0"/>
            </a:lvl1pPr>
          </a:lstStyle>
          <a:p>
            <a:pPr>
              <a:defRPr/>
            </a:pPr>
            <a:endParaRPr lang="en-CA"/>
          </a:p>
        </p:txBody>
      </p:sp>
      <p:sp>
        <p:nvSpPr>
          <p:cNvPr id="30727" name="Rectangle 7"/>
          <p:cNvSpPr>
            <a:spLocks noGrp="1" noChangeArrowheads="1"/>
          </p:cNvSpPr>
          <p:nvPr>
            <p:ph type="sldNum" sz="quarter" idx="5"/>
          </p:nvPr>
        </p:nvSpPr>
        <p:spPr bwMode="auto">
          <a:xfrm>
            <a:off x="3886200" y="8688388"/>
            <a:ext cx="2971800" cy="455612"/>
          </a:xfrm>
          <a:prstGeom prst="rect">
            <a:avLst/>
          </a:prstGeom>
          <a:noFill/>
          <a:ln w="9525">
            <a:noFill/>
            <a:miter lim="800000"/>
            <a:headEnd/>
            <a:tailEnd/>
          </a:ln>
          <a:effectLst/>
        </p:spPr>
        <p:txBody>
          <a:bodyPr vert="horz" wrap="square" lIns="90991" tIns="45495" rIns="90991" bIns="45495" numCol="1" anchor="b" anchorCtr="0" compatLnSpc="1">
            <a:prstTxWarp prst="textNoShape">
              <a:avLst/>
            </a:prstTxWarp>
          </a:bodyPr>
          <a:lstStyle>
            <a:lvl1pPr algn="r" defTabSz="909638" eaLnBrk="0" hangingPunct="0">
              <a:defRPr sz="1200" b="0"/>
            </a:lvl1pPr>
          </a:lstStyle>
          <a:p>
            <a:pPr>
              <a:defRPr/>
            </a:pPr>
            <a:fld id="{BB9E320B-63DA-4C09-A9D8-FDEBCAF3E345}"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728DA36-B0AF-4ED1-8421-971BDAD87689}" type="slidenum">
              <a:rPr lang="en-CA" smtClean="0"/>
              <a:pPr/>
              <a:t>1</a:t>
            </a:fld>
            <a:endParaRPr lang="en-CA" smtClean="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pPr marL="228600" indent="-228600"/>
            <a:r>
              <a:rPr lang="en-CA" b="1" dirty="0" smtClean="0"/>
              <a:t>The objective of this presentation is to:</a:t>
            </a:r>
          </a:p>
          <a:p>
            <a:pPr marL="228600" indent="-228600"/>
            <a:r>
              <a:rPr lang="en-CA" b="1" dirty="0" smtClean="0"/>
              <a:t>	1. Increased awareness, knowledge and skills of the educator and their students as it relates to MedicAlert Foundation NZ Inc.;</a:t>
            </a:r>
          </a:p>
          <a:p>
            <a:pPr marL="228600" indent="-228600"/>
            <a:r>
              <a:rPr lang="en-CA" b="1" dirty="0" smtClean="0"/>
              <a:t>	2. An increase in knowledge and skills related to how MedicAlert</a:t>
            </a:r>
            <a:r>
              <a:rPr lang="en-CA" b="1" baseline="30000" dirty="0" smtClean="0"/>
              <a:t>®</a:t>
            </a:r>
            <a:r>
              <a:rPr lang="en-CA" b="1" dirty="0" smtClean="0"/>
              <a:t> can assist the emergency responder and support a member care in an emergency situation.  </a:t>
            </a:r>
          </a:p>
          <a:p>
            <a:pPr marL="228600" indent="-228600"/>
            <a:endParaRPr lang="en-CA" b="1" dirty="0" smtClean="0"/>
          </a:p>
          <a:p>
            <a:pPr marL="228600" indent="-228600"/>
            <a:r>
              <a:rPr lang="en-CA" b="1" dirty="0" smtClean="0"/>
              <a:t>The above objective(s) will be accomplished through:</a:t>
            </a:r>
          </a:p>
          <a:p>
            <a:pPr marL="228600" indent="-228600"/>
            <a:r>
              <a:rPr lang="en-CA" b="1" dirty="0" smtClean="0"/>
              <a:t>	1. The identification and review of services provided by MedicAlert</a:t>
            </a:r>
            <a:r>
              <a:rPr lang="en-CA" b="1" baseline="30000" dirty="0" smtClean="0"/>
              <a:t>®</a:t>
            </a:r>
            <a:r>
              <a:rPr lang="en-CA" b="1" dirty="0" smtClean="0"/>
              <a:t> ; </a:t>
            </a:r>
          </a:p>
          <a:p>
            <a:pPr marL="228600" indent="-228600"/>
            <a:r>
              <a:rPr lang="en-CA" b="1" dirty="0" smtClean="0"/>
              <a:t>	2. To increase the educators and participants How these services may be used on the job to support the role of First Responders, Emergency Health Care professionals, and Health Care Professional Educators. </a:t>
            </a:r>
          </a:p>
          <a:p>
            <a:pPr marL="228600" indent="-228600"/>
            <a:endParaRPr lang="en-CA" b="1" dirty="0" smtClean="0"/>
          </a:p>
          <a:p>
            <a:pPr marL="228600" indent="-228600"/>
            <a:r>
              <a:rPr lang="en-CA" b="1" dirty="0" smtClean="0"/>
              <a:t>At the end of the presentation participants will:</a:t>
            </a:r>
          </a:p>
          <a:p>
            <a:pPr marL="685800" lvl="1" indent="-228600">
              <a:buFontTx/>
              <a:buChar char="•"/>
            </a:pPr>
            <a:r>
              <a:rPr lang="en-CA" b="1" dirty="0" smtClean="0"/>
              <a:t>Recognize MedicAlert emblems and various MedicAlert medical identification products.</a:t>
            </a:r>
          </a:p>
          <a:p>
            <a:pPr marL="685800" lvl="1" indent="-228600">
              <a:buFontTx/>
              <a:buChar char="•"/>
            </a:pPr>
            <a:r>
              <a:rPr lang="en-CA" b="1" dirty="0" smtClean="0"/>
              <a:t>Understand how to use MedicAlert’s core services to the full potential</a:t>
            </a:r>
          </a:p>
          <a:p>
            <a:pPr marL="685800" lvl="1" indent="-228600">
              <a:buFontTx/>
              <a:buChar char="•"/>
            </a:pPr>
            <a:r>
              <a:rPr lang="en-CA" b="1" dirty="0" smtClean="0"/>
              <a:t>Understand range of conditions for which MedicAlert is used</a:t>
            </a:r>
          </a:p>
          <a:p>
            <a:pPr marL="685800" lvl="1" indent="-228600">
              <a:buFontTx/>
              <a:buChar char="•"/>
            </a:pPr>
            <a:r>
              <a:rPr lang="en-CA" b="1" dirty="0" smtClean="0"/>
              <a:t>Identify how MedicAlert may be used in common emergency situations</a:t>
            </a:r>
          </a:p>
          <a:p>
            <a:pPr marL="685800" lvl="1" indent="-228600">
              <a:buFontTx/>
              <a:buChar char="•"/>
            </a:pPr>
            <a:r>
              <a:rPr lang="en-CA" b="1" dirty="0" smtClean="0"/>
              <a:t>Learn how to integrate MedicAlert into emergency procedures</a:t>
            </a:r>
          </a:p>
          <a:p>
            <a:pPr marL="685800" lvl="1" indent="-228600">
              <a:buFontTx/>
              <a:buChar char="•"/>
            </a:pPr>
            <a:r>
              <a:rPr lang="en-CA" b="1" dirty="0" smtClean="0"/>
              <a:t>MedicAlert supports first responders and other health professionals by providing information on a member’s primary health conditions during an emergency. </a:t>
            </a:r>
          </a:p>
          <a:p>
            <a:pPr marL="228600" indent="-228600">
              <a:buFontTx/>
              <a:buChar char="•"/>
            </a:pPr>
            <a:endParaRPr lang="en-CA"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a:xfrm>
            <a:off x="1146175" y="687388"/>
            <a:ext cx="4567238" cy="3425825"/>
          </a:xfrm>
          <a:solidFill>
            <a:srgbClr val="FFFFFF"/>
          </a:solidFill>
          <a:ln cap="flat"/>
        </p:spPr>
      </p:sp>
      <p:sp>
        <p:nvSpPr>
          <p:cNvPr id="44035" name="Rectangle 3"/>
          <p:cNvSpPr>
            <a:spLocks noGrp="1"/>
          </p:cNvSpPr>
          <p:nvPr>
            <p:ph type="body" idx="1"/>
          </p:nvPr>
        </p:nvSpPr>
        <p:spPr>
          <a:xfrm>
            <a:off x="914400" y="4343400"/>
            <a:ext cx="5029200" cy="4114800"/>
          </a:xfrm>
          <a:noFill/>
          <a:ln/>
        </p:spPr>
        <p:txBody>
          <a:bodyPr lIns="92712" tIns="46358" rIns="92712" bIns="46358"/>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5C11F75-AB64-486C-9414-EC4AC84BDBCD}" type="slidenum">
              <a:rPr lang="en-CA" smtClean="0"/>
              <a:pPr/>
              <a:t>11</a:t>
            </a:fld>
            <a:endParaRPr lang="en-CA"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buFontTx/>
              <a:buChar char="•"/>
            </a:pPr>
            <a:r>
              <a:rPr lang="en-CA" b="1" dirty="0" smtClean="0"/>
              <a:t> MedicAlert</a:t>
            </a:r>
            <a:r>
              <a:rPr lang="en-CA" b="1" baseline="30000" dirty="0" smtClean="0"/>
              <a:t>®</a:t>
            </a:r>
            <a:r>
              <a:rPr lang="en-CA" b="1" dirty="0" smtClean="0"/>
              <a:t> in Canada</a:t>
            </a:r>
            <a:r>
              <a:rPr lang="en-CA" b="1" baseline="0" dirty="0" smtClean="0"/>
              <a:t> now has over One Million Members.</a:t>
            </a:r>
            <a:r>
              <a:rPr lang="en-CA" b="1" dirty="0" smtClean="0"/>
              <a:t> In 2001, MedicAlert</a:t>
            </a:r>
            <a:r>
              <a:rPr lang="en-CA" b="1" baseline="30000" dirty="0" smtClean="0"/>
              <a:t>®</a:t>
            </a:r>
            <a:r>
              <a:rPr lang="en-CA" b="1" dirty="0" smtClean="0"/>
              <a:t>  undertook research in Canada to understand how effective MedicAlert</a:t>
            </a:r>
            <a:r>
              <a:rPr lang="en-CA" b="1" baseline="30000" dirty="0" smtClean="0"/>
              <a:t>®</a:t>
            </a:r>
            <a:r>
              <a:rPr lang="en-CA" b="1" dirty="0" smtClean="0"/>
              <a:t>  was in the field.  </a:t>
            </a:r>
          </a:p>
          <a:p>
            <a:pPr>
              <a:buFontTx/>
              <a:buChar char="•"/>
            </a:pPr>
            <a:endParaRPr lang="en-CA" b="1" dirty="0" smtClean="0"/>
          </a:p>
          <a:p>
            <a:pPr>
              <a:buFontTx/>
              <a:buChar char="•"/>
            </a:pPr>
            <a:r>
              <a:rPr lang="en-CA" b="1" dirty="0" smtClean="0"/>
              <a:t> In summary, the value of  MedicAlert</a:t>
            </a:r>
            <a:r>
              <a:rPr lang="en-CA" b="1" baseline="30000" dirty="0" smtClean="0"/>
              <a:t>®</a:t>
            </a:r>
            <a:r>
              <a:rPr lang="en-CA" b="1" dirty="0" smtClean="0"/>
              <a:t>’s  service was rated very highly.</a:t>
            </a:r>
          </a:p>
          <a:p>
            <a:pPr>
              <a:buFontTx/>
              <a:buChar char="•"/>
            </a:pPr>
            <a:endParaRPr lang="en-CA" b="1" dirty="0" smtClean="0"/>
          </a:p>
          <a:p>
            <a:pPr>
              <a:buFontTx/>
              <a:buChar char="•"/>
            </a:pPr>
            <a:r>
              <a:rPr lang="en-CA" b="1" dirty="0" smtClean="0"/>
              <a:t> In New Zealand</a:t>
            </a:r>
            <a:r>
              <a:rPr lang="en-CA" b="1" baseline="0" dirty="0" smtClean="0"/>
              <a:t> MedicAlert</a:t>
            </a:r>
            <a:r>
              <a:rPr lang="en-CA" b="1" baseline="30000" dirty="0" smtClean="0"/>
              <a:t>®</a:t>
            </a:r>
            <a:r>
              <a:rPr lang="en-CA" b="1" baseline="0" dirty="0" smtClean="0"/>
              <a:t> is widely used, supported and endorsed by registered Medical Professionals.</a:t>
            </a:r>
          </a:p>
          <a:p>
            <a:pPr>
              <a:buFontTx/>
              <a:buChar char="•"/>
            </a:pPr>
            <a:endParaRPr lang="en-CA" b="1" baseline="0" dirty="0" smtClean="0"/>
          </a:p>
          <a:p>
            <a:pPr>
              <a:buFontTx/>
              <a:buChar char="•"/>
            </a:pPr>
            <a:r>
              <a:rPr lang="en-CA" b="1" baseline="0" dirty="0" smtClean="0"/>
              <a:t> Medical Professionals acting on their ethical ‘Duty of Care’ refer patients to MedicAlert® on a daily basis throughout New Zealand in the best interests of patient safety.</a:t>
            </a:r>
          </a:p>
          <a:p>
            <a:pPr>
              <a:buFontTx/>
              <a:buChar char="•"/>
            </a:pPr>
            <a:endParaRPr lang="en-CA" b="1"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5C11F75-AB64-486C-9414-EC4AC84BDBCD}" type="slidenum">
              <a:rPr lang="en-CA" smtClean="0"/>
              <a:pPr/>
              <a:t>12</a:t>
            </a:fld>
            <a:endParaRPr lang="en-CA"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buFontTx/>
              <a:buChar char="•"/>
            </a:pPr>
            <a:r>
              <a:rPr lang="en-CA" b="1" dirty="0" smtClean="0"/>
              <a:t> MedicAlert</a:t>
            </a:r>
            <a:r>
              <a:rPr lang="en-CA" b="1" baseline="30000" dirty="0" smtClean="0"/>
              <a:t>®</a:t>
            </a:r>
            <a:r>
              <a:rPr lang="en-CA" b="1" dirty="0" smtClean="0"/>
              <a:t> in Canada</a:t>
            </a:r>
            <a:r>
              <a:rPr lang="en-CA" b="1" baseline="0" dirty="0" smtClean="0"/>
              <a:t> now has over One Million Members.</a:t>
            </a:r>
            <a:r>
              <a:rPr lang="en-CA" b="1" dirty="0" smtClean="0"/>
              <a:t> In 2001, MedicAlert</a:t>
            </a:r>
            <a:r>
              <a:rPr lang="en-CA" b="1" baseline="30000" dirty="0" smtClean="0"/>
              <a:t>®</a:t>
            </a:r>
            <a:r>
              <a:rPr lang="en-CA" b="1" dirty="0" smtClean="0"/>
              <a:t>  undertook research in Canada to understand how effective MedicAlert</a:t>
            </a:r>
            <a:r>
              <a:rPr lang="en-CA" b="1" baseline="30000" dirty="0" smtClean="0"/>
              <a:t>®</a:t>
            </a:r>
            <a:r>
              <a:rPr lang="en-CA" b="1" dirty="0" smtClean="0"/>
              <a:t>  was in the field.  </a:t>
            </a:r>
          </a:p>
          <a:p>
            <a:pPr>
              <a:buFontTx/>
              <a:buChar char="•"/>
            </a:pPr>
            <a:endParaRPr lang="en-CA" b="1" dirty="0" smtClean="0"/>
          </a:p>
          <a:p>
            <a:pPr>
              <a:buFontTx/>
              <a:buChar char="•"/>
            </a:pPr>
            <a:r>
              <a:rPr lang="en-CA" b="1" dirty="0" smtClean="0"/>
              <a:t> In summary, the value of  MedicAlert</a:t>
            </a:r>
            <a:r>
              <a:rPr lang="en-CA" b="1" baseline="30000" dirty="0" smtClean="0"/>
              <a:t>®</a:t>
            </a:r>
            <a:r>
              <a:rPr lang="en-CA" b="1" dirty="0" smtClean="0"/>
              <a:t>’s  service was rated very highly.</a:t>
            </a:r>
          </a:p>
          <a:p>
            <a:pPr>
              <a:buFontTx/>
              <a:buChar char="•"/>
            </a:pPr>
            <a:endParaRPr lang="en-CA" b="1" dirty="0" smtClean="0"/>
          </a:p>
          <a:p>
            <a:pPr>
              <a:buFontTx/>
              <a:buChar char="•"/>
            </a:pPr>
            <a:r>
              <a:rPr lang="en-CA" b="1" dirty="0" smtClean="0"/>
              <a:t> In New Zealand</a:t>
            </a:r>
            <a:r>
              <a:rPr lang="en-CA" b="1" baseline="0" dirty="0" smtClean="0"/>
              <a:t> MedicAlert</a:t>
            </a:r>
            <a:r>
              <a:rPr lang="en-CA" b="1" baseline="30000" dirty="0" smtClean="0"/>
              <a:t>®</a:t>
            </a:r>
            <a:r>
              <a:rPr lang="en-CA" b="1" baseline="0" dirty="0" smtClean="0"/>
              <a:t> is widely used, supported and endorsed by registered Medical Professionals.</a:t>
            </a:r>
          </a:p>
          <a:p>
            <a:pPr>
              <a:buFontTx/>
              <a:buChar char="•"/>
            </a:pPr>
            <a:endParaRPr lang="en-CA" b="1" baseline="0" dirty="0" smtClean="0"/>
          </a:p>
          <a:p>
            <a:pPr>
              <a:buFontTx/>
              <a:buChar char="•"/>
            </a:pPr>
            <a:r>
              <a:rPr lang="en-CA" b="1" baseline="0" dirty="0" smtClean="0"/>
              <a:t> Medical Professionals acting on their ethical ‘Duty of Care’ refer patients to MedicAlert® on a daily basis throughout New Zealand in the best interests of patient safety.</a:t>
            </a:r>
          </a:p>
          <a:p>
            <a:pPr>
              <a:buFontTx/>
              <a:buChar char="•"/>
            </a:pPr>
            <a:endParaRPr lang="en-CA" b="1" baseline="0" dirty="0" smtClean="0"/>
          </a:p>
          <a:p>
            <a:pPr>
              <a:buFontTx/>
              <a:buChar char="•"/>
            </a:pPr>
            <a:r>
              <a:rPr lang="en-CA" b="1" dirty="0" smtClean="0"/>
              <a:t> If</a:t>
            </a:r>
            <a:r>
              <a:rPr lang="en-CA" b="1" baseline="0" dirty="0" smtClean="0"/>
              <a:t> you would like further information about MedicAlert: go to </a:t>
            </a:r>
            <a:r>
              <a:rPr lang="en-CA" b="1" baseline="0" dirty="0" err="1" smtClean="0"/>
              <a:t>www.MedicAlert.co.nz</a:t>
            </a:r>
            <a:r>
              <a:rPr lang="en-CA" b="1" baseline="0" dirty="0" smtClean="0"/>
              <a:t> or call MedicAlert</a:t>
            </a:r>
            <a:r>
              <a:rPr lang="en-CA" b="1" baseline="30000" dirty="0" smtClean="0"/>
              <a:t>®</a:t>
            </a:r>
            <a:r>
              <a:rPr lang="en-CA" b="1" baseline="0" dirty="0" smtClean="0"/>
              <a:t> Membership Services on 04 5288 218.</a:t>
            </a:r>
            <a:endParaRPr lang="en-CA"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C400A1D-6B97-44F9-9B15-4BADD91AFC59}" type="slidenum">
              <a:rPr lang="en-CA" smtClean="0"/>
              <a:pPr/>
              <a:t>2</a:t>
            </a:fld>
            <a:endParaRPr lang="en-CA" smtClean="0"/>
          </a:p>
        </p:txBody>
      </p:sp>
      <p:sp>
        <p:nvSpPr>
          <p:cNvPr id="28675" name="Rectangle 2"/>
          <p:cNvSpPr>
            <a:spLocks noGrp="1" noRot="1" noChangeAspect="1" noChangeArrowheads="1" noTextEdit="1"/>
          </p:cNvSpPr>
          <p:nvPr>
            <p:ph type="sldImg"/>
          </p:nvPr>
        </p:nvSpPr>
        <p:spPr>
          <a:xfrm>
            <a:off x="1144588" y="685800"/>
            <a:ext cx="4572000" cy="3429000"/>
          </a:xfrm>
          <a:ln/>
        </p:spPr>
      </p:sp>
      <p:sp>
        <p:nvSpPr>
          <p:cNvPr id="28676" name="Rectangle 3"/>
          <p:cNvSpPr>
            <a:spLocks noGrp="1" noChangeArrowheads="1"/>
          </p:cNvSpPr>
          <p:nvPr>
            <p:ph type="body" idx="1"/>
          </p:nvPr>
        </p:nvSpPr>
        <p:spPr>
          <a:xfrm>
            <a:off x="685800" y="4344988"/>
            <a:ext cx="5486400" cy="4113212"/>
          </a:xfrm>
          <a:noFill/>
          <a:ln/>
        </p:spPr>
        <p:txBody>
          <a:bodyPr/>
          <a:lstStyle/>
          <a:p>
            <a:r>
              <a:rPr lang="en-US" b="1" dirty="0" smtClean="0"/>
              <a:t>MedicAlert Foundation background information.</a:t>
            </a:r>
            <a:r>
              <a:rPr lang="en-US" b="1" baseline="0" dirty="0" smtClean="0"/>
              <a:t> </a:t>
            </a:r>
            <a:endParaRPr lang="en-US" b="1" dirty="0" smtClean="0"/>
          </a:p>
          <a:p>
            <a:endParaRPr lang="en-US" b="1" dirty="0" smtClean="0"/>
          </a:p>
          <a:p>
            <a:pPr>
              <a:buFontTx/>
              <a:buChar char="•"/>
            </a:pPr>
            <a:r>
              <a:rPr lang="en-US" b="1" dirty="0" smtClean="0"/>
              <a:t>Members requirements for MedicAlert services spans a range of health conditions, including allergies, asthma, diabetes, heart conditions and other chronic diseases as well as medications and personal needs.</a:t>
            </a:r>
          </a:p>
          <a:p>
            <a:pPr>
              <a:buFontTx/>
              <a:buChar char="•"/>
            </a:pPr>
            <a:endParaRPr lang="en-US" b="1" dirty="0" smtClean="0"/>
          </a:p>
          <a:p>
            <a:pPr>
              <a:buFontTx/>
              <a:buChar char="•"/>
            </a:pPr>
            <a:r>
              <a:rPr lang="en-US" b="1" dirty="0" smtClean="0"/>
              <a:t> The MedicAlert</a:t>
            </a:r>
            <a:r>
              <a:rPr lang="en-US" b="1" baseline="30000" dirty="0" smtClean="0"/>
              <a:t>®</a:t>
            </a:r>
            <a:r>
              <a:rPr lang="en-US" b="1" dirty="0" smtClean="0"/>
              <a:t> services are designed to help the wearer of the emblem (a member) during an emergency situation.  This can only happen if the emergency responders are aware of MedicAlert, its services and know how to use the services to the best  benefit of the member.  This training material reflects the mandate of MedicAlert Foundation to provide training and education to first responders and emergency health care professionals.</a:t>
            </a:r>
          </a:p>
          <a:p>
            <a:pPr>
              <a:buFontTx/>
              <a:buChar char="•"/>
            </a:pPr>
            <a:endParaRPr lang="en-US" b="1" dirty="0" smtClean="0"/>
          </a:p>
          <a:p>
            <a:pPr>
              <a:buFontTx/>
              <a:buChar char="•"/>
            </a:pPr>
            <a:r>
              <a:rPr lang="en-US" b="1" dirty="0" smtClean="0"/>
              <a:t> The training material will summarize the MedicAlert services.  It will teach participants how to access the services and it will generate important notice of the MedicAlert services.  This training material is not intended to solicit membership; it is for education purposes only.</a:t>
            </a:r>
          </a:p>
          <a:p>
            <a:endParaRPr lang="en-CA" u="sng" dirty="0" smtClean="0"/>
          </a:p>
          <a:p>
            <a:endParaRPr lang="en-CA" u="sng" dirty="0" smtClean="0"/>
          </a:p>
          <a:p>
            <a:endParaRPr lang="en-US" b="1" dirty="0" smtClean="0"/>
          </a:p>
          <a:p>
            <a:endParaRPr lang="en-US" b="1" dirty="0" smtClean="0"/>
          </a:p>
          <a:p>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B143D0A-40B3-454E-AD38-E06741A4610D}" type="slidenum">
              <a:rPr lang="en-CA" smtClean="0"/>
              <a:pPr/>
              <a:t>3</a:t>
            </a:fld>
            <a:endParaRPr lang="en-CA"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8600" indent="-228600"/>
            <a:r>
              <a:rPr lang="en-US" b="1" dirty="0" smtClean="0"/>
              <a:t>What MedicAlert offers as a service (Read the core services)</a:t>
            </a:r>
          </a:p>
          <a:p>
            <a:pPr marL="228600" indent="-228600"/>
            <a:endParaRPr lang="en-US" b="1" dirty="0" smtClean="0"/>
          </a:p>
          <a:p>
            <a:pPr marL="228600" indent="-228600"/>
            <a:endParaRPr lang="en-CA" b="1" dirty="0" smtClean="0"/>
          </a:p>
          <a:p>
            <a:pPr marL="228600" indent="-228600">
              <a:buFontTx/>
              <a:buChar char="•"/>
            </a:pPr>
            <a:r>
              <a:rPr lang="en-US" b="1" dirty="0" smtClean="0"/>
              <a:t>By providing both instant identification of medical conditions/special needs through the engraved medical ID and supporting information through electronic</a:t>
            </a:r>
            <a:r>
              <a:rPr lang="en-US" b="1" baseline="0" dirty="0" smtClean="0"/>
              <a:t> health records of patient vitals, </a:t>
            </a:r>
            <a:r>
              <a:rPr lang="en-US" b="1" dirty="0" smtClean="0"/>
              <a:t>the emergency hotline and membership card, these cores services work together to provide comprehensive protection when a member needs medical care.</a:t>
            </a:r>
          </a:p>
          <a:p>
            <a:pPr marL="228600" indent="-228600">
              <a:buFontTx/>
              <a:buChar char="•"/>
            </a:pPr>
            <a:endParaRPr lang="en-US" b="1" dirty="0" smtClean="0"/>
          </a:p>
          <a:p>
            <a:pPr marL="228600" indent="-228600">
              <a:buFontTx/>
              <a:buChar char="•"/>
            </a:pPr>
            <a:r>
              <a:rPr lang="en-US" b="1" dirty="0" smtClean="0"/>
              <a:t>MedicAlert®</a:t>
            </a:r>
            <a:r>
              <a:rPr lang="en-US" b="1" baseline="0" dirty="0" smtClean="0"/>
              <a:t> delivers vital personal information to the scene of an incident that can protect and save the patients life</a:t>
            </a:r>
          </a:p>
          <a:p>
            <a:pPr marL="228600" indent="-228600">
              <a:buFontTx/>
              <a:buChar char="•"/>
            </a:pPr>
            <a:endParaRPr lang="en-US" b="1" baseline="0" dirty="0" smtClean="0"/>
          </a:p>
          <a:p>
            <a:pPr marL="228600" indent="-228600">
              <a:buFontTx/>
              <a:buChar char="•"/>
            </a:pPr>
            <a:r>
              <a:rPr lang="en-US" b="1" baseline="0" dirty="0" smtClean="0"/>
              <a:t>This vital information also allows first responders to identify hazards that may otherwise be unknown and  therefore allows first responders to also respond in a manner that is more diligent to protect their own personal health and safety. (e.g. HIV, AIDS, Hepatitis)</a:t>
            </a:r>
            <a:endParaRPr lang="en-CA"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F3E9E2F-4904-4AFE-99ED-CC2A3B1B572C}" type="slidenum">
              <a:rPr lang="en-CA" smtClean="0"/>
              <a:pPr/>
              <a:t>4</a:t>
            </a:fld>
            <a:endParaRPr lang="en-CA"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buFontTx/>
              <a:buChar char="•"/>
            </a:pPr>
            <a:r>
              <a:rPr lang="en-US" b="1" dirty="0" smtClean="0"/>
              <a:t> While MedicAlert  is more then just a bracelet</a:t>
            </a:r>
            <a:r>
              <a:rPr lang="en-US" b="1" baseline="0" dirty="0" smtClean="0"/>
              <a:t> or</a:t>
            </a:r>
            <a:r>
              <a:rPr lang="en-US" b="1" dirty="0" smtClean="0"/>
              <a:t> </a:t>
            </a:r>
            <a:r>
              <a:rPr lang="en-US" b="1" dirty="0" err="1" smtClean="0"/>
              <a:t>necklet</a:t>
            </a:r>
            <a:r>
              <a:rPr lang="en-US" b="1" dirty="0" smtClean="0"/>
              <a:t>, using the MedicAlert ID is as simple as looking for it.  MedicAlert should be included in your initial assessment when you arrive on scene.  </a:t>
            </a:r>
          </a:p>
          <a:p>
            <a:pPr>
              <a:buFontTx/>
              <a:buChar char="•"/>
            </a:pPr>
            <a:endParaRPr lang="en-US" b="1" dirty="0" smtClean="0"/>
          </a:p>
          <a:p>
            <a:pPr>
              <a:buFontTx/>
              <a:buChar char="•"/>
            </a:pPr>
            <a:r>
              <a:rPr lang="en-US" b="1" dirty="0" smtClean="0"/>
              <a:t>While assessing the patient’s condition and need for treatment, a quick check of the wrists, neck and ankle area and shoes for a MedicAlert  ID should be done.  This is especially helpful in defining treatment when the patient cannot speak for themselves.</a:t>
            </a:r>
          </a:p>
          <a:p>
            <a:pPr>
              <a:buFontTx/>
              <a:buChar char="•"/>
            </a:pPr>
            <a:endParaRPr lang="en-US" b="1" dirty="0" smtClean="0"/>
          </a:p>
          <a:p>
            <a:pPr>
              <a:buFontTx/>
              <a:buChar char="•"/>
            </a:pPr>
            <a:r>
              <a:rPr lang="en-US" b="1" dirty="0" smtClean="0"/>
              <a:t> It is important to note that the MedicAlert  bracelet and </a:t>
            </a:r>
            <a:r>
              <a:rPr lang="en-US" b="1" dirty="0" err="1" smtClean="0"/>
              <a:t>necklets</a:t>
            </a:r>
            <a:r>
              <a:rPr lang="en-US" b="1" dirty="0" smtClean="0"/>
              <a:t> are not pre-engraved, they are custom engraved to include each member’s primary health condition/special needs.  </a:t>
            </a:r>
          </a:p>
          <a:p>
            <a:pPr>
              <a:buFontTx/>
              <a:buChar char="•"/>
            </a:pPr>
            <a:endParaRPr lang="en-US" b="1" dirty="0" smtClean="0"/>
          </a:p>
          <a:p>
            <a:pPr>
              <a:buFontTx/>
              <a:buChar char="•"/>
            </a:pPr>
            <a:r>
              <a:rPr lang="en-US" b="1" dirty="0" smtClean="0"/>
              <a:t>Information that cannot be included on the Emblem will be stored on an Electronic Health Record that is accessible 24/7.</a:t>
            </a:r>
            <a:r>
              <a:rPr lang="en-US" b="1" baseline="0" dirty="0" smtClean="0"/>
              <a:t> </a:t>
            </a:r>
          </a:p>
          <a:p>
            <a:pPr>
              <a:buFontTx/>
              <a:buChar char="•"/>
            </a:pPr>
            <a:endParaRPr lang="en-US" b="1" baseline="0" dirty="0" smtClean="0"/>
          </a:p>
          <a:p>
            <a:pPr>
              <a:buFontTx/>
              <a:buChar char="•"/>
            </a:pPr>
            <a:r>
              <a:rPr lang="en-US" b="1" baseline="0" dirty="0" smtClean="0"/>
              <a:t>M</a:t>
            </a:r>
            <a:r>
              <a:rPr lang="en-US" b="1" dirty="0" smtClean="0"/>
              <a:t>embers also receive a Wallet card that provides additional medical information.</a:t>
            </a:r>
          </a:p>
          <a:p>
            <a:pPr>
              <a:buFontTx/>
              <a:buChar char="•"/>
            </a:pPr>
            <a:endParaRPr lang="en-US" b="1" dirty="0" smtClean="0"/>
          </a:p>
          <a:p>
            <a:pPr>
              <a:buFontTx/>
              <a:buChar char="•"/>
            </a:pPr>
            <a:endParaRPr lang="en-US" b="1" dirty="0" smtClean="0"/>
          </a:p>
          <a:p>
            <a:r>
              <a:rPr lang="en-US" b="1" dirty="0" smtClean="0"/>
              <a:t>On the back of the emblem the following information is found: </a:t>
            </a:r>
          </a:p>
          <a:p>
            <a:endParaRPr lang="en-US" b="1" dirty="0" smtClean="0"/>
          </a:p>
          <a:p>
            <a:pPr>
              <a:buFontTx/>
              <a:buChar char="•"/>
            </a:pPr>
            <a:r>
              <a:rPr lang="en-US" b="1" dirty="0" smtClean="0"/>
              <a:t> The Emergency Response Hotline number at the top of the emblem;</a:t>
            </a:r>
          </a:p>
          <a:p>
            <a:pPr>
              <a:buFontTx/>
              <a:buChar char="•"/>
            </a:pPr>
            <a:endParaRPr lang="en-US" b="1" dirty="0" smtClean="0"/>
          </a:p>
          <a:p>
            <a:pPr>
              <a:buFontTx/>
              <a:buChar char="•"/>
            </a:pPr>
            <a:r>
              <a:rPr lang="en-US" b="1" dirty="0" smtClean="0"/>
              <a:t> The relevant medical information in the middle; and</a:t>
            </a:r>
          </a:p>
          <a:p>
            <a:pPr>
              <a:buFontTx/>
              <a:buChar char="•"/>
            </a:pPr>
            <a:endParaRPr lang="en-US" b="1" dirty="0" smtClean="0"/>
          </a:p>
          <a:p>
            <a:pPr>
              <a:buFontTx/>
              <a:buChar char="•"/>
            </a:pPr>
            <a:r>
              <a:rPr lang="en-US" b="1" dirty="0" smtClean="0"/>
              <a:t> The member’s membership number on the bottom.</a:t>
            </a:r>
          </a:p>
          <a:p>
            <a:pPr>
              <a:buFontTx/>
              <a:buChar char="•"/>
            </a:pPr>
            <a:endParaRPr lang="en-US" b="1" dirty="0" smtClean="0"/>
          </a:p>
          <a:p>
            <a:pPr>
              <a:buFontTx/>
              <a:buNone/>
            </a:pPr>
            <a:r>
              <a:rPr lang="en-US" b="1" dirty="0" smtClean="0"/>
              <a:t> First look at the medical condition engraved on the back of the MedicAlert ID.  This will give you important information and alert you to course of treatment. If more information is required, make note of the hotline # and membership # for immediate use or for use by hospital staff.</a:t>
            </a:r>
          </a:p>
          <a:p>
            <a:endParaRPr lang="en-CA" b="1" dirty="0" smtClean="0"/>
          </a:p>
          <a:p>
            <a:r>
              <a:rPr lang="en-CA" b="1" dirty="0" smtClean="0"/>
              <a:t>In New Zealand MedicAlert</a:t>
            </a:r>
            <a:r>
              <a:rPr lang="en-CA" b="1" baseline="30000" dirty="0" smtClean="0"/>
              <a:t>®</a:t>
            </a:r>
            <a:r>
              <a:rPr lang="en-CA" b="1" dirty="0" smtClean="0"/>
              <a:t>’s</a:t>
            </a:r>
            <a:r>
              <a:rPr lang="en-CA" b="1" baseline="0" dirty="0" smtClean="0"/>
              <a:t> Hotline phone number connects directly to a New Zealand Ambulance Call Centre.</a:t>
            </a:r>
            <a:endParaRPr lang="en-CA" b="1" dirty="0" smtClean="0"/>
          </a:p>
          <a:p>
            <a:pPr>
              <a:buFontTx/>
              <a:buChar char="•"/>
            </a:pPr>
            <a:endParaRPr lang="en-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a:xfrm>
            <a:off x="1144588" y="687388"/>
            <a:ext cx="4572000" cy="3429000"/>
          </a:xfrm>
          <a:ln/>
        </p:spPr>
      </p:sp>
      <p:sp>
        <p:nvSpPr>
          <p:cNvPr id="33795" name="Rectangle 3"/>
          <p:cNvSpPr>
            <a:spLocks noGrp="1"/>
          </p:cNvSpPr>
          <p:nvPr>
            <p:ph type="body" idx="1"/>
          </p:nvPr>
        </p:nvSpPr>
        <p:spPr>
          <a:xfrm>
            <a:off x="685800" y="4344988"/>
            <a:ext cx="5486400" cy="4111625"/>
          </a:xfrm>
          <a:noFill/>
          <a:ln/>
        </p:spPr>
        <p:txBody>
          <a:bodyPr/>
          <a:lstStyle/>
          <a:p>
            <a:r>
              <a:rPr lang="en-US" b="1" dirty="0" smtClean="0"/>
              <a:t>Generally people recognize MedicAlert for these types of medical conditions.</a:t>
            </a:r>
          </a:p>
          <a:p>
            <a:pPr>
              <a:buFontTx/>
              <a:buChar char="•"/>
            </a:pPr>
            <a:endParaRPr lang="en-US" b="1" dirty="0" smtClean="0"/>
          </a:p>
          <a:p>
            <a:r>
              <a:rPr lang="en-US" b="1" dirty="0" smtClean="0">
                <a:solidFill>
                  <a:srgbClr val="CC0000"/>
                </a:solidFill>
              </a:rPr>
              <a:t>It could be;</a:t>
            </a:r>
          </a:p>
          <a:p>
            <a:pPr lvl="1">
              <a:buClr>
                <a:schemeClr val="tx1"/>
              </a:buClr>
              <a:buSzPct val="130000"/>
              <a:buFontTx/>
              <a:buChar char="•"/>
            </a:pPr>
            <a:r>
              <a:rPr lang="en-US" b="1" dirty="0" smtClean="0"/>
              <a:t>	Diabetes emergency</a:t>
            </a:r>
            <a:br>
              <a:rPr lang="en-US" b="1" dirty="0" smtClean="0"/>
            </a:br>
            <a:endParaRPr lang="en-US" b="1" dirty="0" smtClean="0"/>
          </a:p>
          <a:p>
            <a:pPr lvl="1">
              <a:buClr>
                <a:schemeClr val="tx1"/>
              </a:buClr>
              <a:buSzPct val="130000"/>
              <a:buFontTx/>
              <a:buChar char="•"/>
            </a:pPr>
            <a:r>
              <a:rPr lang="en-US" b="1" dirty="0" smtClean="0"/>
              <a:t>	Severe Asthma attack</a:t>
            </a:r>
            <a:br>
              <a:rPr lang="en-US" b="1" dirty="0" smtClean="0"/>
            </a:br>
            <a:endParaRPr lang="en-US" b="1" dirty="0" smtClean="0"/>
          </a:p>
          <a:p>
            <a:pPr lvl="1">
              <a:buClr>
                <a:schemeClr val="tx1"/>
              </a:buClr>
              <a:buSzPct val="130000"/>
              <a:buFontTx/>
              <a:buChar char="•"/>
            </a:pPr>
            <a:r>
              <a:rPr lang="en-US" b="1" dirty="0" smtClean="0"/>
              <a:t>	Anaphylactic response</a:t>
            </a:r>
          </a:p>
          <a:p>
            <a:pPr lvl="1">
              <a:buClr>
                <a:schemeClr val="tx1"/>
              </a:buClr>
              <a:buSzPct val="130000"/>
              <a:buFontTx/>
              <a:buChar char="•"/>
            </a:pPr>
            <a:endParaRPr lang="en-US" b="1" dirty="0" smtClean="0"/>
          </a:p>
          <a:p>
            <a:pPr lvl="1">
              <a:buClr>
                <a:schemeClr val="tx1"/>
              </a:buClr>
              <a:buSzPct val="130000"/>
              <a:buFontTx/>
              <a:buChar char="•"/>
            </a:pPr>
            <a:r>
              <a:rPr lang="en-US" b="1" dirty="0" smtClean="0"/>
              <a:t>	Confusion, Alzheimer’s</a:t>
            </a:r>
            <a:br>
              <a:rPr lang="en-US" b="1" dirty="0" smtClean="0"/>
            </a:br>
            <a:endParaRPr lang="en-US" b="1" dirty="0" smtClean="0"/>
          </a:p>
          <a:p>
            <a:pPr lvl="1">
              <a:buClr>
                <a:schemeClr val="tx1"/>
              </a:buClr>
              <a:buSzPct val="130000"/>
              <a:buFontTx/>
              <a:buChar char="•"/>
            </a:pPr>
            <a:r>
              <a:rPr lang="en-US" b="1" dirty="0" smtClean="0"/>
              <a:t>	Seizures</a:t>
            </a:r>
            <a:br>
              <a:rPr lang="en-US" b="1" dirty="0" smtClean="0"/>
            </a:br>
            <a:endParaRPr lang="en-US" b="1" dirty="0" smtClean="0"/>
          </a:p>
          <a:p>
            <a:pPr lvl="1">
              <a:buClr>
                <a:schemeClr val="tx1"/>
              </a:buClr>
              <a:buSzPct val="130000"/>
              <a:buFontTx/>
              <a:buChar char="•"/>
            </a:pPr>
            <a:r>
              <a:rPr lang="en-US" b="1" dirty="0" smtClean="0"/>
              <a:t>	Communication impairments: deaf</a:t>
            </a:r>
            <a:r>
              <a:rPr lang="en-US" dirty="0" smtClean="0"/>
              <a:t>, </a:t>
            </a:r>
            <a:r>
              <a:rPr lang="en-US" b="1" dirty="0" smtClean="0"/>
              <a:t>mute, too </a:t>
            </a:r>
          </a:p>
          <a:p>
            <a:pPr lvl="1">
              <a:buClr>
                <a:schemeClr val="tx1"/>
              </a:buClr>
              <a:buSzPct val="130000"/>
            </a:pPr>
            <a:r>
              <a:rPr lang="en-US" b="1" dirty="0" smtClean="0"/>
              <a:t>	young, too old, language barriers (travel)</a:t>
            </a:r>
            <a:br>
              <a:rPr lang="en-US" b="1" dirty="0" smtClean="0"/>
            </a:br>
            <a:endParaRPr lang="en-US" b="1" dirty="0" smtClean="0"/>
          </a:p>
          <a:p>
            <a:pPr lvl="1">
              <a:buClr>
                <a:schemeClr val="tx1"/>
              </a:buClr>
              <a:buSzPct val="130000"/>
              <a:buFontTx/>
              <a:buChar char="•"/>
            </a:pPr>
            <a:r>
              <a:rPr lang="en-US" b="1" dirty="0" smtClean="0"/>
              <a:t>	Though the uses of MedicAlert medical identification is </a:t>
            </a:r>
          </a:p>
          <a:p>
            <a:pPr lvl="1">
              <a:buClr>
                <a:schemeClr val="tx1"/>
              </a:buClr>
              <a:buSzPct val="130000"/>
            </a:pPr>
            <a:r>
              <a:rPr lang="en-US" b="1" dirty="0" smtClean="0"/>
              <a:t>	not limited to these mentioned conditions.</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9FD41F5-DE5D-4BC9-BB1C-368F420371C0}" type="slidenum">
              <a:rPr lang="en-CA" smtClean="0"/>
              <a:pPr/>
              <a:t>6</a:t>
            </a:fld>
            <a:endParaRPr lang="en-CA"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b="1" dirty="0" smtClean="0"/>
              <a:t>The Emergency Response Centre can provide</a:t>
            </a:r>
          </a:p>
          <a:p>
            <a:pPr lvl="1">
              <a:buFontTx/>
              <a:buChar char="•"/>
            </a:pPr>
            <a:r>
              <a:rPr lang="en-US" sz="1400" b="1" dirty="0" smtClean="0"/>
              <a:t> Member Identification</a:t>
            </a:r>
          </a:p>
          <a:p>
            <a:pPr lvl="1">
              <a:buFontTx/>
              <a:buChar char="•"/>
            </a:pPr>
            <a:r>
              <a:rPr lang="en-US" sz="1400" b="1" dirty="0" smtClean="0"/>
              <a:t> Medical Conditions listed 	– This may include </a:t>
            </a:r>
            <a:r>
              <a:rPr lang="en-US" sz="1400" b="1" baseline="0" dirty="0" smtClean="0"/>
              <a:t>Doctors notes or directions held on file. Ask for assistance to interpret </a:t>
            </a:r>
          </a:p>
          <a:p>
            <a:pPr lvl="1">
              <a:buFontTx/>
              <a:buNone/>
            </a:pPr>
            <a:r>
              <a:rPr lang="en-US" sz="1400" b="1" baseline="0" dirty="0" smtClean="0"/>
              <a:t>                                                       standard clinical abbreviations engraved on the Emblem. </a:t>
            </a:r>
            <a:endParaRPr lang="en-US" sz="1400" b="1" dirty="0" smtClean="0"/>
          </a:p>
          <a:p>
            <a:pPr lvl="1">
              <a:buFontTx/>
              <a:buChar char="•"/>
            </a:pPr>
            <a:r>
              <a:rPr lang="en-US" sz="1400" b="1" dirty="0" smtClean="0"/>
              <a:t> Allergies</a:t>
            </a:r>
            <a:r>
              <a:rPr lang="en-US" sz="1400" b="1" baseline="0" dirty="0" smtClean="0"/>
              <a:t> Listed		– This may include anaphylaxis, food or drug allergies and/or adverse reactions</a:t>
            </a:r>
            <a:endParaRPr lang="en-US" sz="1400" b="1" dirty="0" smtClean="0"/>
          </a:p>
          <a:p>
            <a:pPr lvl="1">
              <a:buFontTx/>
              <a:buChar char="•"/>
            </a:pPr>
            <a:r>
              <a:rPr lang="en-US" sz="1400" b="1" dirty="0" smtClean="0"/>
              <a:t> Medications listed 	– Doctor prescribed.</a:t>
            </a:r>
          </a:p>
          <a:p>
            <a:pPr lvl="1">
              <a:buFontTx/>
              <a:buChar char="•"/>
            </a:pPr>
            <a:r>
              <a:rPr lang="en-US" sz="1400" b="1" dirty="0" smtClean="0"/>
              <a:t> Emergency contact information – N</a:t>
            </a:r>
            <a:r>
              <a:rPr lang="en-US" sz="1400" b="1" baseline="0" dirty="0" smtClean="0"/>
              <a:t>ot usually required by a first responder. I</a:t>
            </a:r>
            <a:r>
              <a:rPr lang="en-US" sz="1400" b="1" dirty="0" smtClean="0"/>
              <a:t>ncludes their next of kin or a welfare </a:t>
            </a:r>
          </a:p>
          <a:p>
            <a:pPr lvl="1">
              <a:buFontTx/>
              <a:buNone/>
            </a:pPr>
            <a:r>
              <a:rPr lang="en-US" sz="1400" b="1" dirty="0" smtClean="0"/>
              <a:t>			</a:t>
            </a:r>
            <a:r>
              <a:rPr lang="en-US" sz="1400" b="1" baseline="0" dirty="0" smtClean="0"/>
              <a:t>    </a:t>
            </a:r>
            <a:r>
              <a:rPr lang="en-US" sz="1400" b="1" dirty="0" smtClean="0"/>
              <a:t>enduring power</a:t>
            </a:r>
            <a:r>
              <a:rPr lang="en-US" sz="1400" b="1" baseline="0" dirty="0" smtClean="0"/>
              <a:t> of attorney.</a:t>
            </a:r>
            <a:endParaRPr lang="en-US" sz="1400" b="1" dirty="0" smtClean="0"/>
          </a:p>
          <a:p>
            <a:pPr lvl="1">
              <a:buFontTx/>
              <a:buChar char="•"/>
            </a:pPr>
            <a:r>
              <a:rPr lang="en-US" sz="1400" b="1" baseline="0" dirty="0" smtClean="0"/>
              <a:t> Doctors contact details 	– This may include the patients regular General Practitioner, a specialist or hospital Doctor.</a:t>
            </a:r>
          </a:p>
          <a:p>
            <a:pPr lvl="1">
              <a:buFontTx/>
              <a:buChar char="•"/>
            </a:pPr>
            <a:r>
              <a:rPr lang="en-US" sz="1400" b="1" baseline="0" dirty="0" smtClean="0"/>
              <a:t> Advanced Directives lodged with MedicAlert</a:t>
            </a:r>
            <a:r>
              <a:rPr lang="en-US" sz="1400" b="1" baseline="30000" dirty="0" smtClean="0"/>
              <a:t>®</a:t>
            </a:r>
            <a:r>
              <a:rPr lang="en-US" sz="1400" b="1" baseline="0" dirty="0" smtClean="0"/>
              <a:t>.</a:t>
            </a:r>
          </a:p>
          <a:p>
            <a:pPr lvl="1">
              <a:buFontTx/>
              <a:buChar char="•"/>
            </a:pPr>
            <a:endParaRPr lang="en-CA" sz="1400" b="1" dirty="0" smtClean="0"/>
          </a:p>
          <a:p>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C0DA8DC-C1B5-467B-AAF4-9005609C24C6}" type="slidenum">
              <a:rPr lang="en-CA" smtClean="0"/>
              <a:pPr/>
              <a:t>7</a:t>
            </a:fld>
            <a:endParaRPr lang="en-CA" smtClean="0"/>
          </a:p>
        </p:txBody>
      </p:sp>
      <p:sp>
        <p:nvSpPr>
          <p:cNvPr id="35843" name="Rectangle 2"/>
          <p:cNvSpPr>
            <a:spLocks noGrp="1" noRot="1" noChangeAspec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xfrm>
            <a:off x="685800" y="4344988"/>
            <a:ext cx="5486400" cy="4113212"/>
          </a:xfrm>
          <a:noFill/>
          <a:ln/>
        </p:spPr>
        <p:txBody>
          <a:bodyPr/>
          <a:lstStyle/>
          <a:p>
            <a:pPr>
              <a:buFontTx/>
              <a:buChar char="•"/>
            </a:pPr>
            <a:r>
              <a:rPr lang="en-US" b="1" dirty="0" smtClean="0"/>
              <a:t> These are some examples of medical identification products available through MedicAlert</a:t>
            </a:r>
            <a:r>
              <a:rPr lang="en-US" b="1" baseline="30000" dirty="0" smtClean="0"/>
              <a:t>®</a:t>
            </a:r>
            <a:r>
              <a:rPr lang="en-US" b="1" dirty="0" smtClean="0"/>
              <a:t>  in New Zealand .  </a:t>
            </a:r>
            <a:endParaRPr lang="en-CA" b="1" dirty="0" smtClean="0"/>
          </a:p>
          <a:p>
            <a:endParaRPr lang="en-C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1A243DC-0934-405E-B342-35FE6BF1A1BB}" type="slidenum">
              <a:rPr lang="en-CA" smtClean="0"/>
              <a:pPr/>
              <a:t>8</a:t>
            </a:fld>
            <a:endParaRPr lang="en-CA"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b="1" dirty="0" smtClean="0"/>
              <a:t>MedicAlert can be found on the following locations on the body. The above diagram indicates the areas of the body where an emblem could be located and therefore needs to be checked.</a:t>
            </a:r>
          </a:p>
          <a:p>
            <a:pPr>
              <a:buFontTx/>
              <a:buChar char="•"/>
            </a:pPr>
            <a:endParaRPr lang="en-US" b="1" dirty="0" smtClean="0"/>
          </a:p>
          <a:p>
            <a:pPr lvl="1">
              <a:buFontTx/>
              <a:buChar char="•"/>
            </a:pPr>
            <a:r>
              <a:rPr lang="en-US" b="1" dirty="0" smtClean="0"/>
              <a:t> Neck</a:t>
            </a:r>
          </a:p>
          <a:p>
            <a:pPr lvl="1">
              <a:buFontTx/>
              <a:buChar char="•"/>
            </a:pPr>
            <a:r>
              <a:rPr lang="en-US" b="1" dirty="0" smtClean="0"/>
              <a:t> Wrist</a:t>
            </a:r>
          </a:p>
          <a:p>
            <a:pPr lvl="1">
              <a:buFontTx/>
              <a:buChar char="•"/>
            </a:pPr>
            <a:r>
              <a:rPr lang="en-US" b="1" dirty="0" smtClean="0"/>
              <a:t> Ankle area</a:t>
            </a:r>
          </a:p>
          <a:p>
            <a:pPr>
              <a:buFontTx/>
              <a:buChar char="•"/>
            </a:pPr>
            <a:endParaRPr lang="en-US" b="1" dirty="0" smtClean="0"/>
          </a:p>
          <a:p>
            <a:pPr>
              <a:buFontTx/>
              <a:buChar char="•"/>
            </a:pPr>
            <a:r>
              <a:rPr lang="en-US" b="1" dirty="0" smtClean="0"/>
              <a:t>MedicAlert</a:t>
            </a:r>
            <a:r>
              <a:rPr lang="en-US" b="1" baseline="30000" dirty="0" smtClean="0"/>
              <a:t>®</a:t>
            </a:r>
            <a:r>
              <a:rPr lang="en-US" b="1" dirty="0" smtClean="0"/>
              <a:t> Internationally introduced a shoe tag in 2005 that is generally used for Members with Medical conditions the likes of Autism, or where</a:t>
            </a:r>
            <a:r>
              <a:rPr lang="en-US" b="1" baseline="0" dirty="0" smtClean="0"/>
              <a:t> a </a:t>
            </a:r>
            <a:r>
              <a:rPr lang="en-US" b="1" dirty="0" smtClean="0"/>
              <a:t>member works in a hazardous work environment such as a factory and therefore due to safety measures in the workplace is unable to wear a regular MedicAlert</a:t>
            </a:r>
            <a:r>
              <a:rPr lang="en-US" b="1" baseline="30000" dirty="0" smtClean="0"/>
              <a:t>®</a:t>
            </a:r>
            <a:r>
              <a:rPr lang="en-US" b="1" dirty="0" smtClean="0"/>
              <a:t> Emblem.</a:t>
            </a:r>
            <a:endParaRPr lang="en-CA" b="1" dirty="0" smtClean="0"/>
          </a:p>
          <a:p>
            <a:pPr>
              <a:buFontTx/>
              <a:buChar char="•"/>
            </a:pPr>
            <a:endParaRPr lang="en-C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5C7A8EA-BA08-454D-A0A3-DCEAD8805A0C}" type="slidenum">
              <a:rPr lang="en-CA" smtClean="0"/>
              <a:pPr/>
              <a:t>9</a:t>
            </a:fld>
            <a:endParaRPr lang="en-CA"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Tx/>
              <a:buChar char="•"/>
            </a:pPr>
            <a:r>
              <a:rPr lang="en-US" b="1" dirty="0" smtClean="0"/>
              <a:t> It is important that emergency responders are aware that MedicAlert now has a wide range of product styles available to members throughout the world.</a:t>
            </a:r>
          </a:p>
          <a:p>
            <a:pPr>
              <a:buFontTx/>
              <a:buChar char="•"/>
            </a:pPr>
            <a:endParaRPr lang="en-US" b="1" dirty="0" smtClean="0"/>
          </a:p>
          <a:p>
            <a:pPr>
              <a:buFontTx/>
              <a:buChar char="•"/>
            </a:pPr>
            <a:r>
              <a:rPr lang="en-US" b="1" dirty="0" smtClean="0"/>
              <a:t> MedicAlert products have been in existence for over 45 years. Many people still believe that MedicAlert only offers stainless steel bracelets. In fact as you can see MedicAlert offers a wide variety of products which is important for emergency responders to note when checking for the emblem during an emergency.</a:t>
            </a:r>
          </a:p>
          <a:p>
            <a:pPr>
              <a:buFontTx/>
              <a:buNone/>
            </a:pPr>
            <a:endParaRPr lang="en-US" b="1" dirty="0" smtClean="0"/>
          </a:p>
          <a:p>
            <a:pPr>
              <a:buFontTx/>
              <a:buChar char="•"/>
            </a:pPr>
            <a:r>
              <a:rPr lang="en-US" b="1" dirty="0" smtClean="0"/>
              <a:t> All these products are manufactured with the same quality standards and contain the same life saving information as the traditional stainless steel.</a:t>
            </a:r>
          </a:p>
          <a:p>
            <a:endParaRPr lang="en-US" b="1" dirty="0" smtClean="0"/>
          </a:p>
          <a:p>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a:t>Copyright 2008 Canadian MedicAlert Foundation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vl1pPr>
          </a:lstStyle>
          <a:p>
            <a:pPr>
              <a:defRPr/>
            </a:pPr>
            <a:endParaRPr lang="en-US"/>
          </a:p>
        </p:txBody>
      </p:sp>
      <p:sp>
        <p:nvSpPr>
          <p:cNvPr id="10243"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r>
              <a:rPr lang="en-US"/>
              <a:t>Copyright 2008 Canadian MedicAlert Foundation</a:t>
            </a:r>
          </a:p>
        </p:txBody>
      </p:sp>
      <p:sp>
        <p:nvSpPr>
          <p:cNvPr id="10244" name="Text Box 4"/>
          <p:cNvSpPr txBox="1">
            <a:spLocks noChangeArrowheads="1"/>
          </p:cNvSpPr>
          <p:nvPr/>
        </p:nvSpPr>
        <p:spPr bwMode="auto">
          <a:xfrm>
            <a:off x="838200" y="304800"/>
            <a:ext cx="7924800" cy="762000"/>
          </a:xfrm>
          <a:prstGeom prst="rect">
            <a:avLst/>
          </a:prstGeom>
          <a:solidFill>
            <a:srgbClr val="CB0000"/>
          </a:solidFill>
          <a:ln w="9525">
            <a:noFill/>
            <a:miter lim="800000"/>
            <a:headEnd/>
            <a:tailEnd/>
          </a:ln>
          <a:effectLst/>
        </p:spPr>
        <p:txBody>
          <a:bodyPr/>
          <a:lstStyle/>
          <a:p>
            <a:pPr algn="r" eaLnBrk="0" hangingPunct="0">
              <a:spcBef>
                <a:spcPct val="50000"/>
              </a:spcBef>
              <a:defRPr/>
            </a:pPr>
            <a:endParaRPr lang="en-CA" sz="2400" b="0"/>
          </a:p>
        </p:txBody>
      </p:sp>
      <p:pic>
        <p:nvPicPr>
          <p:cNvPr id="3077" name="Picture 5" descr="MedicAlert_Logo_2col_eng"/>
          <p:cNvPicPr>
            <a:picLocks noChangeAspect="1" noChangeArrowheads="1"/>
          </p:cNvPicPr>
          <p:nvPr/>
        </p:nvPicPr>
        <p:blipFill>
          <a:blip r:embed="rId13" cstate="print"/>
          <a:srcRect/>
          <a:stretch>
            <a:fillRect/>
          </a:stretch>
        </p:blipFill>
        <p:spPr bwMode="auto">
          <a:xfrm>
            <a:off x="6553200" y="6248400"/>
            <a:ext cx="2217738" cy="307975"/>
          </a:xfrm>
          <a:prstGeom prst="rect">
            <a:avLst/>
          </a:prstGeom>
          <a:noFill/>
          <a:ln w="9525">
            <a:noFill/>
            <a:miter lim="800000"/>
            <a:headEnd/>
            <a:tailEnd/>
          </a:ln>
        </p:spPr>
      </p:pic>
      <p:sp>
        <p:nvSpPr>
          <p:cNvPr id="10251" name="Text Box 11"/>
          <p:cNvSpPr txBox="1">
            <a:spLocks noChangeArrowheads="1"/>
          </p:cNvSpPr>
          <p:nvPr userDrawn="1"/>
        </p:nvSpPr>
        <p:spPr bwMode="auto">
          <a:xfrm>
            <a:off x="3733800" y="304800"/>
            <a:ext cx="5029200" cy="457200"/>
          </a:xfrm>
          <a:prstGeom prst="rect">
            <a:avLst/>
          </a:prstGeom>
          <a:noFill/>
          <a:ln w="9525">
            <a:noFill/>
            <a:miter lim="800000"/>
            <a:headEnd/>
            <a:tailEnd/>
          </a:ln>
          <a:effectLst/>
        </p:spPr>
        <p:txBody>
          <a:bodyPr>
            <a:spAutoFit/>
          </a:bodyPr>
          <a:lstStyle/>
          <a:p>
            <a:pPr eaLnBrk="0" hangingPunct="0">
              <a:spcBef>
                <a:spcPct val="50000"/>
              </a:spcBef>
              <a:defRPr/>
            </a:pPr>
            <a:endParaRPr lang="en-CA" sz="2400" b="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n-styleid.com/merchant/merchant.mv?Screen=PROD&amp;Store_Code=NI&amp;Product_Code=LOSN" TargetMode="External"/><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hyperlink" Target="http://www.hahoriginals.com/catalog/product_info.php?cPath=66_68&amp;products_id=216&amp;osCsid=53a299c3b01eb4efdd0e5da09a62ad37" TargetMode="External"/><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7.pn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descr="A601 - Dog Tag S Steel.bmp"/>
          <p:cNvPicPr>
            <a:picLocks noChangeAspect="1"/>
          </p:cNvPicPr>
          <p:nvPr/>
        </p:nvPicPr>
        <p:blipFill>
          <a:blip r:embed="rId3" cstate="print"/>
          <a:stretch>
            <a:fillRect/>
          </a:stretch>
        </p:blipFill>
        <p:spPr>
          <a:xfrm>
            <a:off x="2362200" y="2667000"/>
            <a:ext cx="4648200" cy="2995175"/>
          </a:xfrm>
          <a:prstGeom prst="rect">
            <a:avLst/>
          </a:prstGeom>
        </p:spPr>
      </p:pic>
      <p:sp>
        <p:nvSpPr>
          <p:cNvPr id="4098" name="Text Box 5"/>
          <p:cNvSpPr txBox="1">
            <a:spLocks noChangeArrowheads="1"/>
          </p:cNvSpPr>
          <p:nvPr/>
        </p:nvSpPr>
        <p:spPr bwMode="auto">
          <a:xfrm>
            <a:off x="609600" y="304800"/>
            <a:ext cx="8153400" cy="762000"/>
          </a:xfrm>
          <a:prstGeom prst="rect">
            <a:avLst/>
          </a:prstGeom>
          <a:noFill/>
          <a:ln w="9525">
            <a:noFill/>
            <a:miter lim="800000"/>
            <a:headEnd/>
            <a:tailEnd/>
          </a:ln>
        </p:spPr>
        <p:txBody>
          <a:bodyPr/>
          <a:lstStyle/>
          <a:p>
            <a:pPr algn="r" eaLnBrk="0" hangingPunct="0">
              <a:spcBef>
                <a:spcPct val="50000"/>
              </a:spcBef>
            </a:pPr>
            <a:endParaRPr lang="en-CA" sz="2400" b="0"/>
          </a:p>
        </p:txBody>
      </p:sp>
      <p:pic>
        <p:nvPicPr>
          <p:cNvPr id="4099" name="Picture 10" descr="MedicAlert_Logo_2col_eng"/>
          <p:cNvPicPr>
            <a:picLocks noChangeAspect="1" noChangeArrowheads="1"/>
          </p:cNvPicPr>
          <p:nvPr/>
        </p:nvPicPr>
        <p:blipFill>
          <a:blip r:embed="rId4" cstate="print"/>
          <a:srcRect/>
          <a:stretch>
            <a:fillRect/>
          </a:stretch>
        </p:blipFill>
        <p:spPr bwMode="auto">
          <a:xfrm>
            <a:off x="6553200" y="6248400"/>
            <a:ext cx="2217738" cy="307975"/>
          </a:xfrm>
          <a:prstGeom prst="rect">
            <a:avLst/>
          </a:prstGeom>
          <a:noFill/>
          <a:ln w="9525">
            <a:noFill/>
            <a:miter lim="800000"/>
            <a:headEnd/>
            <a:tailEnd/>
          </a:ln>
        </p:spPr>
      </p:pic>
      <p:sp>
        <p:nvSpPr>
          <p:cNvPr id="4100" name="Text Box 11"/>
          <p:cNvSpPr txBox="1">
            <a:spLocks noChangeArrowheads="1"/>
          </p:cNvSpPr>
          <p:nvPr/>
        </p:nvSpPr>
        <p:spPr bwMode="auto">
          <a:xfrm>
            <a:off x="1143000" y="1905000"/>
            <a:ext cx="6705600" cy="1200329"/>
          </a:xfrm>
          <a:prstGeom prst="rect">
            <a:avLst/>
          </a:prstGeom>
          <a:noFill/>
          <a:ln w="9525">
            <a:noFill/>
            <a:miter lim="800000"/>
            <a:headEnd/>
            <a:tailEnd/>
          </a:ln>
        </p:spPr>
        <p:txBody>
          <a:bodyPr>
            <a:spAutoFit/>
          </a:bodyPr>
          <a:lstStyle/>
          <a:p>
            <a:pPr algn="ctr" eaLnBrk="0" hangingPunct="0"/>
            <a:r>
              <a:rPr lang="en-US" sz="3600" dirty="0" smtClean="0">
                <a:latin typeface="Arial" charset="0"/>
              </a:rPr>
              <a:t>MedicAlert</a:t>
            </a:r>
            <a:r>
              <a:rPr lang="en-US" sz="3600" baseline="30000" dirty="0">
                <a:latin typeface="Arial" charset="0"/>
                <a:cs typeface="Arial" charset="0"/>
              </a:rPr>
              <a:t>®</a:t>
            </a:r>
            <a:r>
              <a:rPr lang="en-US" sz="3600" dirty="0">
                <a:latin typeface="Arial" charset="0"/>
              </a:rPr>
              <a:t> </a:t>
            </a:r>
            <a:r>
              <a:rPr lang="en-US" sz="3600" dirty="0" smtClean="0">
                <a:latin typeface="Arial" charset="0"/>
              </a:rPr>
              <a:t>Foundation</a:t>
            </a:r>
          </a:p>
          <a:p>
            <a:pPr algn="ctr" eaLnBrk="0" hangingPunct="0"/>
            <a:r>
              <a:rPr lang="en-US" sz="3600" dirty="0" smtClean="0">
                <a:latin typeface="Arial" charset="0"/>
              </a:rPr>
              <a:t>New Zealand Inc</a:t>
            </a:r>
            <a:endParaRPr lang="en-US" sz="3600" dirty="0">
              <a:latin typeface="Arial" charset="0"/>
            </a:endParaRPr>
          </a:p>
        </p:txBody>
      </p:sp>
      <p:sp>
        <p:nvSpPr>
          <p:cNvPr id="4101" name="Text Box 12"/>
          <p:cNvSpPr txBox="1">
            <a:spLocks noChangeArrowheads="1"/>
          </p:cNvSpPr>
          <p:nvPr/>
        </p:nvSpPr>
        <p:spPr bwMode="auto">
          <a:xfrm>
            <a:off x="1524000" y="5029200"/>
            <a:ext cx="6248400" cy="914400"/>
          </a:xfrm>
          <a:prstGeom prst="rect">
            <a:avLst/>
          </a:prstGeom>
          <a:noFill/>
          <a:ln w="9525">
            <a:noFill/>
            <a:miter lim="800000"/>
            <a:headEnd/>
            <a:tailEnd/>
          </a:ln>
        </p:spPr>
        <p:txBody>
          <a:bodyPr/>
          <a:lstStyle/>
          <a:p>
            <a:pPr algn="ctr" eaLnBrk="0" hangingPunct="0">
              <a:buFont typeface="Symbol" pitchFamily="18" charset="2"/>
              <a:buNone/>
            </a:pPr>
            <a:r>
              <a:rPr lang="en-US" sz="2400" dirty="0" smtClean="0">
                <a:latin typeface="Arial" charset="0"/>
              </a:rPr>
              <a:t>Leading provider of Vital Personal Clinical Information in an Emergency </a:t>
            </a:r>
            <a:endParaRPr lang="en-US" sz="2400" dirty="0">
              <a:latin typeface="Arial" charset="0"/>
            </a:endParaRPr>
          </a:p>
        </p:txBody>
      </p:sp>
      <p:pic>
        <p:nvPicPr>
          <p:cNvPr id="4102" name="Picture 14" descr="ambulance red"/>
          <p:cNvPicPr>
            <a:picLocks noChangeAspect="1" noChangeArrowheads="1"/>
          </p:cNvPicPr>
          <p:nvPr/>
        </p:nvPicPr>
        <p:blipFill>
          <a:blip r:embed="rId5" cstate="print"/>
          <a:srcRect/>
          <a:stretch>
            <a:fillRect/>
          </a:stretch>
        </p:blipFill>
        <p:spPr bwMode="auto">
          <a:xfrm>
            <a:off x="228600" y="304800"/>
            <a:ext cx="1828800" cy="1204913"/>
          </a:xfrm>
          <a:prstGeom prst="rect">
            <a:avLst/>
          </a:prstGeom>
          <a:noFill/>
          <a:ln w="9525">
            <a:noFill/>
            <a:miter lim="800000"/>
            <a:headEnd/>
            <a:tailEnd/>
          </a:ln>
        </p:spPr>
      </p:pic>
      <p:sp>
        <p:nvSpPr>
          <p:cNvPr id="9"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248400" y="5105400"/>
            <a:ext cx="1047750" cy="571500"/>
          </a:xfrm>
          <a:prstGeom prst="rect">
            <a:avLst/>
          </a:prstGeom>
          <a:noFill/>
          <a:ln w="9525">
            <a:noFill/>
            <a:miter lim="800000"/>
            <a:headEnd/>
            <a:tailEnd/>
          </a:ln>
        </p:spPr>
      </p:pic>
      <p:sp>
        <p:nvSpPr>
          <p:cNvPr id="20482" name="Rectangle 3"/>
          <p:cNvSpPr>
            <a:spLocks noGrp="1" noChangeArrowheads="1"/>
          </p:cNvSpPr>
          <p:nvPr>
            <p:ph type="body" idx="1"/>
          </p:nvPr>
        </p:nvSpPr>
        <p:spPr bwMode="auto">
          <a:xfrm>
            <a:off x="0" y="3048000"/>
            <a:ext cx="9144000" cy="3505200"/>
          </a:xfrm>
          <a:noFill/>
          <a:ln>
            <a:miter lim="800000"/>
            <a:headEnd/>
            <a:tailEnd/>
          </a:ln>
        </p:spPr>
        <p:txBody>
          <a:bodyPr vert="horz" wrap="square" lIns="92075" tIns="46038" rIns="92075" bIns="46038" numCol="1" anchor="t" anchorCtr="0" compatLnSpc="1">
            <a:prstTxWarp prst="textNoShape">
              <a:avLst/>
            </a:prstTxWarp>
          </a:bodyPr>
          <a:lstStyle/>
          <a:p>
            <a:pPr>
              <a:buFontTx/>
              <a:buNone/>
            </a:pPr>
            <a:r>
              <a:rPr lang="en-US" sz="2000" dirty="0" smtClean="0"/>
              <a:t>	</a:t>
            </a:r>
            <a:r>
              <a:rPr lang="en-US" sz="2000" dirty="0" smtClean="0">
                <a:solidFill>
                  <a:schemeClr val="accent2"/>
                </a:solidFill>
                <a:latin typeface="Calibri" pitchFamily="34" charset="0"/>
              </a:rPr>
              <a:t>       IMITATIONS</a:t>
            </a:r>
            <a:r>
              <a:rPr lang="en-US" sz="2000" dirty="0" smtClean="0">
                <a:latin typeface="Calibri" pitchFamily="34" charset="0"/>
              </a:rPr>
              <a:t> from </a:t>
            </a:r>
            <a:r>
              <a:rPr lang="en-US" sz="2000" dirty="0" err="1" smtClean="0">
                <a:latin typeface="Calibri" pitchFamily="34" charset="0"/>
              </a:rPr>
              <a:t>jewelery</a:t>
            </a:r>
            <a:r>
              <a:rPr lang="en-US" sz="2000" dirty="0" smtClean="0">
                <a:latin typeface="Calibri" pitchFamily="34" charset="0"/>
              </a:rPr>
              <a:t> stores, pharmacies or the internet.</a:t>
            </a:r>
            <a:br>
              <a:rPr lang="en-US" sz="2000" dirty="0" smtClean="0">
                <a:latin typeface="Calibri" pitchFamily="34" charset="0"/>
              </a:rPr>
            </a:br>
            <a:r>
              <a:rPr lang="en-US" sz="2000" b="1" i="1" dirty="0" smtClean="0">
                <a:solidFill>
                  <a:srgbClr val="FF0000"/>
                </a:solidFill>
                <a:latin typeface="Calibri" pitchFamily="34" charset="0"/>
              </a:rPr>
              <a:t>Problems with the look-alike products:</a:t>
            </a:r>
          </a:p>
          <a:p>
            <a:pPr lvl="1">
              <a:spcBef>
                <a:spcPct val="30000"/>
              </a:spcBef>
              <a:buSzPct val="115000"/>
              <a:buFont typeface="Arial" charset="0"/>
              <a:buChar char="!"/>
            </a:pPr>
            <a:r>
              <a:rPr lang="en-US" sz="2000" dirty="0" smtClean="0">
                <a:solidFill>
                  <a:srgbClr val="CC0000"/>
                </a:solidFill>
                <a:latin typeface="Calibri" pitchFamily="34" charset="0"/>
              </a:rPr>
              <a:t>Accuracy of data questionable (allows self diagnosis)</a:t>
            </a:r>
          </a:p>
          <a:p>
            <a:pPr lvl="1">
              <a:spcBef>
                <a:spcPct val="30000"/>
              </a:spcBef>
              <a:buSzPct val="115000"/>
              <a:buFont typeface="Arial" charset="0"/>
              <a:buChar char="!"/>
            </a:pPr>
            <a:r>
              <a:rPr lang="en-US" sz="2000" dirty="0" smtClean="0">
                <a:solidFill>
                  <a:srgbClr val="CC0000"/>
                </a:solidFill>
                <a:latin typeface="Calibri" pitchFamily="34" charset="0"/>
              </a:rPr>
              <a:t>Information often outdated (no member support service)</a:t>
            </a:r>
          </a:p>
          <a:p>
            <a:pPr lvl="1">
              <a:spcBef>
                <a:spcPct val="30000"/>
              </a:spcBef>
              <a:buSzPct val="115000"/>
              <a:buFont typeface="Arial" charset="0"/>
              <a:buChar char="!"/>
            </a:pPr>
            <a:r>
              <a:rPr lang="en-US" sz="2000" dirty="0" smtClean="0">
                <a:latin typeface="Calibri" pitchFamily="34" charset="0"/>
              </a:rPr>
              <a:t>No 24-hour Hotline Emergency Call Centre Service</a:t>
            </a:r>
          </a:p>
          <a:p>
            <a:pPr lvl="1">
              <a:spcBef>
                <a:spcPct val="30000"/>
              </a:spcBef>
              <a:buSzPct val="115000"/>
              <a:buFont typeface="Arial" charset="0"/>
              <a:buChar char="!"/>
            </a:pPr>
            <a:r>
              <a:rPr lang="en-US" sz="2000" dirty="0" smtClean="0">
                <a:latin typeface="Calibri" pitchFamily="34" charset="0"/>
              </a:rPr>
              <a:t>No Electronic Health Record </a:t>
            </a:r>
          </a:p>
          <a:p>
            <a:pPr lvl="1">
              <a:spcBef>
                <a:spcPct val="30000"/>
              </a:spcBef>
              <a:buSzPct val="115000"/>
              <a:buFont typeface="Arial" charset="0"/>
              <a:buChar char="!"/>
            </a:pPr>
            <a:r>
              <a:rPr lang="en-US" sz="2000" dirty="0" smtClean="0">
                <a:latin typeface="Calibri" pitchFamily="34" charset="0"/>
              </a:rPr>
              <a:t>No direct connection to NZ Ambulance Services</a:t>
            </a:r>
          </a:p>
          <a:p>
            <a:pPr lvl="1">
              <a:spcBef>
                <a:spcPct val="30000"/>
              </a:spcBef>
              <a:buSzPct val="115000"/>
              <a:buFont typeface="Arial" charset="0"/>
              <a:buChar char="!"/>
            </a:pPr>
            <a:r>
              <a:rPr lang="en-US" sz="2000" dirty="0" smtClean="0">
                <a:latin typeface="Calibri" pitchFamily="34" charset="0"/>
              </a:rPr>
              <a:t>Not endorsed by NZ Medical Professional Organisations</a:t>
            </a:r>
          </a:p>
          <a:p>
            <a:pPr lvl="1">
              <a:spcBef>
                <a:spcPct val="30000"/>
              </a:spcBef>
              <a:buSzPct val="115000"/>
              <a:buFont typeface="Arial" charset="0"/>
              <a:buChar char="!"/>
            </a:pPr>
            <a:r>
              <a:rPr lang="en-US" sz="2000" dirty="0" smtClean="0">
                <a:solidFill>
                  <a:srgbClr val="CC0000"/>
                </a:solidFill>
                <a:latin typeface="Calibri" pitchFamily="34" charset="0"/>
              </a:rPr>
              <a:t>No Emergency Responder training program</a:t>
            </a:r>
            <a:endParaRPr lang="en-US" sz="2400" dirty="0" smtClean="0">
              <a:latin typeface="Calibri" pitchFamily="34" charset="0"/>
            </a:endParaRPr>
          </a:p>
        </p:txBody>
      </p:sp>
      <p:grpSp>
        <p:nvGrpSpPr>
          <p:cNvPr id="20483" name="Group 16"/>
          <p:cNvGrpSpPr>
            <a:grpSpLocks/>
          </p:cNvGrpSpPr>
          <p:nvPr/>
        </p:nvGrpSpPr>
        <p:grpSpPr bwMode="auto">
          <a:xfrm>
            <a:off x="6534150" y="3962400"/>
            <a:ext cx="2609850" cy="1922463"/>
            <a:chOff x="4116" y="2880"/>
            <a:chExt cx="1644" cy="1259"/>
          </a:xfrm>
        </p:grpSpPr>
        <p:pic>
          <p:nvPicPr>
            <p:cNvPr id="20489" name="Picture 2" descr="Charlie Bean's Medical ID &amp; Alert Bracelet">
              <a:hlinkClick r:id="rId4"/>
            </p:cNvPr>
            <p:cNvPicPr>
              <a:picLocks noChangeAspect="1" noChangeArrowheads="1"/>
            </p:cNvPicPr>
            <p:nvPr/>
          </p:nvPicPr>
          <p:blipFill>
            <a:blip r:embed="rId5" cstate="print"/>
            <a:srcRect/>
            <a:stretch>
              <a:fillRect/>
            </a:stretch>
          </p:blipFill>
          <p:spPr bwMode="auto">
            <a:xfrm rot="-1321711">
              <a:off x="4320" y="3408"/>
              <a:ext cx="914" cy="731"/>
            </a:xfrm>
            <a:prstGeom prst="rect">
              <a:avLst/>
            </a:prstGeom>
            <a:noFill/>
            <a:ln w="9525">
              <a:noFill/>
              <a:miter lim="800000"/>
              <a:headEnd/>
              <a:tailEnd/>
            </a:ln>
          </p:spPr>
        </p:pic>
        <p:pic>
          <p:nvPicPr>
            <p:cNvPr id="20490" name="Picture 4" descr="ss_chain_locket_s">
              <a:hlinkClick r:id="rId6"/>
            </p:cNvPr>
            <p:cNvPicPr>
              <a:picLocks noChangeAspect="1" noChangeArrowheads="1"/>
            </p:cNvPicPr>
            <p:nvPr/>
          </p:nvPicPr>
          <p:blipFill>
            <a:blip r:embed="rId7" cstate="print"/>
            <a:srcRect/>
            <a:stretch>
              <a:fillRect/>
            </a:stretch>
          </p:blipFill>
          <p:spPr bwMode="auto">
            <a:xfrm>
              <a:off x="4944" y="2880"/>
              <a:ext cx="541" cy="768"/>
            </a:xfrm>
            <a:prstGeom prst="rect">
              <a:avLst/>
            </a:prstGeom>
            <a:noFill/>
            <a:ln w="9525">
              <a:noFill/>
              <a:miter lim="800000"/>
              <a:headEnd/>
              <a:tailEnd/>
            </a:ln>
          </p:spPr>
        </p:pic>
        <p:pic>
          <p:nvPicPr>
            <p:cNvPr id="20491" name="Picture 5" descr="Medical ID Bracelets - Sterling Silver Medical ID Bracelet Black Onyx &amp; Mother of Pearl"/>
            <p:cNvPicPr>
              <a:picLocks noChangeAspect="1" noChangeArrowheads="1"/>
            </p:cNvPicPr>
            <p:nvPr/>
          </p:nvPicPr>
          <p:blipFill>
            <a:blip r:embed="rId8" cstate="print"/>
            <a:srcRect/>
            <a:stretch>
              <a:fillRect/>
            </a:stretch>
          </p:blipFill>
          <p:spPr bwMode="auto">
            <a:xfrm rot="-1434852">
              <a:off x="4116" y="2928"/>
              <a:ext cx="1644" cy="277"/>
            </a:xfrm>
            <a:prstGeom prst="rect">
              <a:avLst/>
            </a:prstGeom>
            <a:noFill/>
            <a:ln w="9525">
              <a:noFill/>
              <a:miter lim="800000"/>
              <a:headEnd/>
              <a:tailEnd/>
            </a:ln>
          </p:spPr>
        </p:pic>
      </p:grpSp>
      <p:sp>
        <p:nvSpPr>
          <p:cNvPr id="20484" name="Rectangle 11"/>
          <p:cNvSpPr>
            <a:spLocks noChangeArrowheads="1"/>
          </p:cNvSpPr>
          <p:nvPr/>
        </p:nvSpPr>
        <p:spPr bwMode="auto">
          <a:xfrm>
            <a:off x="4876800" y="304800"/>
            <a:ext cx="3886200" cy="457200"/>
          </a:xfrm>
          <a:prstGeom prst="rect">
            <a:avLst/>
          </a:prstGeom>
          <a:noFill/>
          <a:ln w="9525">
            <a:noFill/>
            <a:miter lim="800000"/>
            <a:headEnd/>
            <a:tailEnd/>
          </a:ln>
        </p:spPr>
        <p:txBody>
          <a:bodyPr>
            <a:spAutoFit/>
          </a:bodyPr>
          <a:lstStyle/>
          <a:p>
            <a:pPr algn="r"/>
            <a:r>
              <a:rPr lang="en-US" sz="2400" dirty="0">
                <a:solidFill>
                  <a:schemeClr val="bg1"/>
                </a:solidFill>
                <a:latin typeface="Calibri" pitchFamily="34" charset="0"/>
              </a:rPr>
              <a:t>Be Aware of Imitations!</a:t>
            </a:r>
          </a:p>
        </p:txBody>
      </p:sp>
      <p:sp>
        <p:nvSpPr>
          <p:cNvPr id="20485" name="Text Box 13"/>
          <p:cNvSpPr txBox="1">
            <a:spLocks noChangeArrowheads="1"/>
          </p:cNvSpPr>
          <p:nvPr/>
        </p:nvSpPr>
        <p:spPr bwMode="auto">
          <a:xfrm>
            <a:off x="0" y="1371600"/>
            <a:ext cx="9144000" cy="1169551"/>
          </a:xfrm>
          <a:prstGeom prst="rect">
            <a:avLst/>
          </a:prstGeom>
          <a:noFill/>
          <a:ln w="9525">
            <a:noFill/>
            <a:miter lim="800000"/>
            <a:headEnd/>
            <a:tailEnd/>
          </a:ln>
        </p:spPr>
        <p:txBody>
          <a:bodyPr>
            <a:spAutoFit/>
          </a:bodyPr>
          <a:lstStyle/>
          <a:p>
            <a:pPr marL="685800" indent="-342900" algn="ctr">
              <a:spcBef>
                <a:spcPct val="50000"/>
              </a:spcBef>
            </a:pPr>
            <a:r>
              <a:rPr lang="en-US" dirty="0" smtClean="0">
                <a:latin typeface="Calibri" pitchFamily="34" charset="0"/>
              </a:rPr>
              <a:t>For Patient Safety,  all MedicAlert</a:t>
            </a:r>
            <a:r>
              <a:rPr lang="en-US" dirty="0">
                <a:latin typeface="Calibri" pitchFamily="34" charset="0"/>
                <a:cs typeface="Arial" charset="0"/>
              </a:rPr>
              <a:t>®</a:t>
            </a:r>
            <a:r>
              <a:rPr lang="en-US" dirty="0">
                <a:latin typeface="Calibri" pitchFamily="34" charset="0"/>
              </a:rPr>
              <a:t> </a:t>
            </a:r>
            <a:r>
              <a:rPr lang="en-US" dirty="0" smtClean="0">
                <a:latin typeface="Calibri" pitchFamily="34" charset="0"/>
              </a:rPr>
              <a:t>Medical information in New Zealand is derived from a Registered Medical Professional.</a:t>
            </a:r>
            <a:endParaRPr lang="en-US" dirty="0">
              <a:latin typeface="Calibri" pitchFamily="34" charset="0"/>
            </a:endParaRPr>
          </a:p>
          <a:p>
            <a:pPr marL="685800" indent="-342900">
              <a:spcBef>
                <a:spcPct val="50000"/>
              </a:spcBef>
            </a:pPr>
            <a:endParaRPr lang="en-US" dirty="0"/>
          </a:p>
        </p:txBody>
      </p:sp>
      <p:pic>
        <p:nvPicPr>
          <p:cNvPr id="20486" name="Picture 14" descr="I410-B Figaro"/>
          <p:cNvPicPr>
            <a:picLocks noChangeAspect="1" noChangeArrowheads="1"/>
          </p:cNvPicPr>
          <p:nvPr/>
        </p:nvPicPr>
        <p:blipFill>
          <a:blip r:embed="rId9" cstate="print">
            <a:clrChange>
              <a:clrFrom>
                <a:srgbClr val="E9E8ED"/>
              </a:clrFrom>
              <a:clrTo>
                <a:srgbClr val="E9E8ED">
                  <a:alpha val="0"/>
                </a:srgbClr>
              </a:clrTo>
            </a:clrChange>
          </a:blip>
          <a:srcRect/>
          <a:stretch>
            <a:fillRect/>
          </a:stretch>
        </p:blipFill>
        <p:spPr bwMode="auto">
          <a:xfrm>
            <a:off x="228600" y="2133600"/>
            <a:ext cx="8607425" cy="960438"/>
          </a:xfrm>
          <a:prstGeom prst="rect">
            <a:avLst/>
          </a:prstGeom>
          <a:noFill/>
          <a:ln w="9525">
            <a:noFill/>
            <a:miter lim="800000"/>
            <a:headEnd/>
            <a:tailEnd/>
          </a:ln>
        </p:spPr>
      </p:pic>
      <p:sp>
        <p:nvSpPr>
          <p:cNvPr id="20487" name="Line 15"/>
          <p:cNvSpPr>
            <a:spLocks noChangeShapeType="1"/>
          </p:cNvSpPr>
          <p:nvPr/>
        </p:nvSpPr>
        <p:spPr bwMode="auto">
          <a:xfrm>
            <a:off x="0" y="3124200"/>
            <a:ext cx="9144000" cy="0"/>
          </a:xfrm>
          <a:prstGeom prst="line">
            <a:avLst/>
          </a:prstGeom>
          <a:noFill/>
          <a:ln w="9525">
            <a:solidFill>
              <a:schemeClr val="tx1"/>
            </a:solidFill>
            <a:round/>
            <a:headEnd/>
            <a:tailEnd/>
          </a:ln>
        </p:spPr>
        <p:txBody>
          <a:bodyPr/>
          <a:lstStyle/>
          <a:p>
            <a:endParaRPr lang="en-NZ"/>
          </a:p>
        </p:txBody>
      </p:sp>
      <p:pic>
        <p:nvPicPr>
          <p:cNvPr id="20488" name="Picture 3" descr="ambulance red"/>
          <p:cNvPicPr>
            <a:picLocks noChangeAspect="1" noChangeArrowheads="1"/>
          </p:cNvPicPr>
          <p:nvPr/>
        </p:nvPicPr>
        <p:blipFill>
          <a:blip r:embed="rId10" cstate="print"/>
          <a:srcRect/>
          <a:stretch>
            <a:fillRect/>
          </a:stretch>
        </p:blipFill>
        <p:spPr bwMode="auto">
          <a:xfrm>
            <a:off x="228600" y="304800"/>
            <a:ext cx="1600200" cy="105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810000" y="304800"/>
            <a:ext cx="4953000" cy="381000"/>
          </a:xfrm>
          <a:noFill/>
          <a:ln>
            <a:miter lim="800000"/>
            <a:headEnd/>
            <a:tailEnd/>
          </a:ln>
        </p:spPr>
        <p:txBody>
          <a:bodyPr vert="horz" wrap="square" lIns="91440" tIns="45720" rIns="91440" bIns="45720" numCol="1" anchor="t" anchorCtr="0" compatLnSpc="1">
            <a:prstTxWarp prst="textNoShape">
              <a:avLst/>
            </a:prstTxWarp>
          </a:bodyPr>
          <a:lstStyle/>
          <a:p>
            <a:pPr algn="r"/>
            <a:r>
              <a:rPr lang="en-US" sz="2400" dirty="0" smtClean="0">
                <a:solidFill>
                  <a:schemeClr val="bg1"/>
                </a:solidFill>
                <a:latin typeface="Arial Narrow" pitchFamily="34" charset="0"/>
              </a:rPr>
              <a:t>        </a:t>
            </a:r>
            <a:r>
              <a:rPr lang="en-US" sz="2400" b="1" dirty="0" smtClean="0">
                <a:solidFill>
                  <a:schemeClr val="bg1"/>
                </a:solidFill>
                <a:latin typeface="Arial" charset="0"/>
              </a:rPr>
              <a:t>Emergency Responders Say</a:t>
            </a:r>
            <a:r>
              <a:rPr lang="en-US" sz="2400" baseline="30000" dirty="0" smtClean="0">
                <a:cs typeface="Arial" charset="0"/>
              </a:rPr>
              <a:t> </a:t>
            </a:r>
          </a:p>
        </p:txBody>
      </p:sp>
      <p:sp>
        <p:nvSpPr>
          <p:cNvPr id="21507" name="Rectangle 3"/>
          <p:cNvSpPr>
            <a:spLocks noGrp="1" noChangeArrowheads="1"/>
          </p:cNvSpPr>
          <p:nvPr>
            <p:ph type="body" idx="1"/>
          </p:nvPr>
        </p:nvSpPr>
        <p:spPr bwMode="auto">
          <a:xfrm>
            <a:off x="457200" y="1371600"/>
            <a:ext cx="8305800" cy="4648200"/>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sz="3500" dirty="0" smtClean="0"/>
              <a:t>				</a:t>
            </a:r>
            <a:r>
              <a:rPr lang="en-US" sz="2800" dirty="0" smtClean="0"/>
              <a:t>	  </a:t>
            </a:r>
            <a:r>
              <a:rPr lang="en-US" sz="2800" dirty="0" smtClean="0">
                <a:solidFill>
                  <a:srgbClr val="C00000"/>
                </a:solidFill>
              </a:rPr>
              <a:t>*</a:t>
            </a:r>
            <a:r>
              <a:rPr lang="en-US" sz="2800" b="1" dirty="0" smtClean="0">
                <a:solidFill>
                  <a:srgbClr val="CC0000"/>
                </a:solidFill>
                <a:latin typeface="Arial" charset="0"/>
              </a:rPr>
              <a:t>EMS	**CAEP</a:t>
            </a:r>
            <a:endParaRPr lang="en-US" sz="2800" dirty="0" smtClean="0">
              <a:latin typeface="Arial" charset="0"/>
            </a:endParaRPr>
          </a:p>
          <a:p>
            <a:pPr marL="0" indent="0">
              <a:buFontTx/>
              <a:buNone/>
            </a:pPr>
            <a:r>
              <a:rPr lang="en-US" sz="2400" b="1" dirty="0" smtClean="0">
                <a:latin typeface="Arial" charset="0"/>
              </a:rPr>
              <a:t>Saves me time			    </a:t>
            </a:r>
            <a:r>
              <a:rPr lang="en-US" sz="2400" b="1" dirty="0" smtClean="0">
                <a:solidFill>
                  <a:srgbClr val="CC0000"/>
                </a:solidFill>
                <a:latin typeface="Arial" charset="0"/>
              </a:rPr>
              <a:t>90%	   87%</a:t>
            </a:r>
            <a:br>
              <a:rPr lang="en-US" sz="2400" b="1" dirty="0" smtClean="0">
                <a:solidFill>
                  <a:srgbClr val="CC0000"/>
                </a:solidFill>
                <a:latin typeface="Arial" charset="0"/>
              </a:rPr>
            </a:br>
            <a:r>
              <a:rPr lang="en-US" sz="2400" b="1" dirty="0" smtClean="0">
                <a:latin typeface="Arial" charset="0"/>
              </a:rPr>
              <a:t>	    </a:t>
            </a:r>
          </a:p>
          <a:p>
            <a:pPr marL="0" indent="0">
              <a:buFontTx/>
              <a:buNone/>
            </a:pPr>
            <a:r>
              <a:rPr lang="en-US" sz="2400" b="1" dirty="0" smtClean="0">
                <a:latin typeface="Arial" charset="0"/>
              </a:rPr>
              <a:t>Helps me establish diagnosis	    </a:t>
            </a:r>
            <a:r>
              <a:rPr lang="en-US" sz="2400" b="1" dirty="0" smtClean="0">
                <a:solidFill>
                  <a:srgbClr val="CC0000"/>
                </a:solidFill>
                <a:latin typeface="Arial" charset="0"/>
              </a:rPr>
              <a:t>94%	   68%</a:t>
            </a:r>
            <a:r>
              <a:rPr lang="en-US" sz="2400" b="1" dirty="0" smtClean="0">
                <a:latin typeface="Arial" charset="0"/>
              </a:rPr>
              <a:t/>
            </a:r>
            <a:br>
              <a:rPr lang="en-US" sz="2400" b="1" dirty="0" smtClean="0">
                <a:latin typeface="Arial" charset="0"/>
              </a:rPr>
            </a:br>
            <a:r>
              <a:rPr lang="en-US" sz="2400" b="1" dirty="0" smtClean="0">
                <a:latin typeface="Arial" charset="0"/>
              </a:rPr>
              <a:t>	</a:t>
            </a:r>
          </a:p>
          <a:p>
            <a:pPr marL="0" indent="0">
              <a:buFontTx/>
              <a:buNone/>
            </a:pPr>
            <a:r>
              <a:rPr lang="en-US" sz="2400" b="1" dirty="0" smtClean="0">
                <a:latin typeface="Arial" charset="0"/>
              </a:rPr>
              <a:t>Helps me determine treatment	    </a:t>
            </a:r>
            <a:r>
              <a:rPr lang="en-US" sz="2400" b="1" dirty="0" smtClean="0">
                <a:solidFill>
                  <a:srgbClr val="CC0000"/>
                </a:solidFill>
                <a:latin typeface="Arial" charset="0"/>
              </a:rPr>
              <a:t>83%	   73%</a:t>
            </a:r>
            <a:r>
              <a:rPr lang="en-US" sz="2400" b="1" dirty="0" smtClean="0">
                <a:solidFill>
                  <a:schemeClr val="accent2"/>
                </a:solidFill>
                <a:latin typeface="Arial" charset="0"/>
              </a:rPr>
              <a:t>	</a:t>
            </a:r>
            <a:r>
              <a:rPr lang="en-US" sz="2400" b="1" dirty="0" smtClean="0">
                <a:latin typeface="Arial" charset="0"/>
              </a:rPr>
              <a:t>	</a:t>
            </a:r>
          </a:p>
          <a:p>
            <a:pPr marL="0" indent="0">
              <a:buFontTx/>
              <a:buNone/>
            </a:pPr>
            <a:r>
              <a:rPr lang="en-US" sz="2400" b="1" dirty="0" smtClean="0">
                <a:latin typeface="Arial" charset="0"/>
              </a:rPr>
              <a:t>Helps me provide treatment	    </a:t>
            </a:r>
            <a:r>
              <a:rPr lang="en-US" sz="2400" b="1" dirty="0" smtClean="0">
                <a:solidFill>
                  <a:srgbClr val="CC0000"/>
                </a:solidFill>
                <a:latin typeface="Arial" charset="0"/>
              </a:rPr>
              <a:t>84%	   80%</a:t>
            </a:r>
            <a:br>
              <a:rPr lang="en-US" sz="2400" b="1" dirty="0" smtClean="0">
                <a:solidFill>
                  <a:srgbClr val="CC0000"/>
                </a:solidFill>
                <a:latin typeface="Arial" charset="0"/>
              </a:rPr>
            </a:br>
            <a:r>
              <a:rPr lang="en-US" sz="2400" b="1" dirty="0" smtClean="0">
                <a:latin typeface="Arial" charset="0"/>
              </a:rPr>
              <a:t>more quickly in a life-threatening</a:t>
            </a:r>
          </a:p>
          <a:p>
            <a:pPr marL="0" indent="0">
              <a:buFontTx/>
              <a:buNone/>
            </a:pPr>
            <a:r>
              <a:rPr lang="en-US" sz="2400" b="1" dirty="0" smtClean="0">
                <a:latin typeface="Arial" charset="0"/>
              </a:rPr>
              <a:t>situation</a:t>
            </a:r>
          </a:p>
        </p:txBody>
      </p:sp>
      <p:sp>
        <p:nvSpPr>
          <p:cNvPr id="21508" name="Text Box 4"/>
          <p:cNvSpPr txBox="1">
            <a:spLocks noChangeArrowheads="1"/>
          </p:cNvSpPr>
          <p:nvPr/>
        </p:nvSpPr>
        <p:spPr bwMode="auto">
          <a:xfrm>
            <a:off x="381000" y="5791200"/>
            <a:ext cx="7467600" cy="553998"/>
          </a:xfrm>
          <a:prstGeom prst="rect">
            <a:avLst/>
          </a:prstGeom>
          <a:noFill/>
          <a:ln w="9525">
            <a:noFill/>
            <a:miter lim="800000"/>
            <a:headEnd/>
            <a:tailEnd/>
          </a:ln>
        </p:spPr>
        <p:txBody>
          <a:bodyPr>
            <a:spAutoFit/>
          </a:bodyPr>
          <a:lstStyle/>
          <a:p>
            <a:r>
              <a:rPr lang="en-US" sz="1000" b="0" i="1" dirty="0">
                <a:latin typeface="Arial" charset="0"/>
              </a:rPr>
              <a:t>Canadian MedicAlert Foundation - National Survey on Medical Emergencies 2001</a:t>
            </a:r>
          </a:p>
          <a:p>
            <a:r>
              <a:rPr lang="en-US" sz="1000" b="0" i="1" dirty="0">
                <a:latin typeface="Arial" charset="0"/>
              </a:rPr>
              <a:t>*Emergency Medical Services (EMS)</a:t>
            </a:r>
          </a:p>
          <a:p>
            <a:r>
              <a:rPr lang="en-US" sz="1000" b="0" i="1" dirty="0">
                <a:latin typeface="Arial" charset="0"/>
              </a:rPr>
              <a:t>** Canadian Association of Emergency Physicians (CAEP)</a:t>
            </a:r>
            <a:r>
              <a:rPr lang="en-US" sz="1000" b="0" dirty="0">
                <a:latin typeface="Arial" charset="0"/>
              </a:rPr>
              <a:t> </a:t>
            </a:r>
          </a:p>
        </p:txBody>
      </p:sp>
      <p:pic>
        <p:nvPicPr>
          <p:cNvPr id="21509" name="Picture 5" descr="ambulance red"/>
          <p:cNvPicPr>
            <a:picLocks noChangeAspect="1" noChangeArrowheads="1"/>
          </p:cNvPicPr>
          <p:nvPr/>
        </p:nvPicPr>
        <p:blipFill>
          <a:blip r:embed="rId3" cstate="print"/>
          <a:srcRect/>
          <a:stretch>
            <a:fillRect/>
          </a:stretch>
        </p:blipFill>
        <p:spPr bwMode="auto">
          <a:xfrm>
            <a:off x="228600" y="304800"/>
            <a:ext cx="1828800" cy="1204913"/>
          </a:xfrm>
          <a:prstGeom prst="rect">
            <a:avLst/>
          </a:prstGeom>
          <a:noFill/>
          <a:ln w="9525">
            <a:noFill/>
            <a:miter lim="800000"/>
            <a:headEnd/>
            <a:tailEnd/>
          </a:ln>
        </p:spPr>
      </p:pic>
      <p:sp>
        <p:nvSpPr>
          <p:cNvPr id="8"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810000" y="304800"/>
            <a:ext cx="4953000" cy="381000"/>
          </a:xfrm>
          <a:noFill/>
          <a:ln>
            <a:miter lim="800000"/>
            <a:headEnd/>
            <a:tailEnd/>
          </a:ln>
        </p:spPr>
        <p:txBody>
          <a:bodyPr vert="horz" wrap="square" lIns="91440" tIns="45720" rIns="91440" bIns="45720" numCol="1" anchor="t" anchorCtr="0" compatLnSpc="1">
            <a:prstTxWarp prst="textNoShape">
              <a:avLst/>
            </a:prstTxWarp>
          </a:bodyPr>
          <a:lstStyle/>
          <a:p>
            <a:pPr algn="r"/>
            <a:r>
              <a:rPr lang="en-US" sz="2400" dirty="0" smtClean="0">
                <a:solidFill>
                  <a:schemeClr val="bg1"/>
                </a:solidFill>
                <a:latin typeface="Arial Narrow" pitchFamily="34" charset="0"/>
              </a:rPr>
              <a:t>        </a:t>
            </a:r>
            <a:r>
              <a:rPr lang="en-US" sz="2400" b="1" dirty="0" smtClean="0">
                <a:solidFill>
                  <a:schemeClr val="bg1"/>
                </a:solidFill>
                <a:latin typeface="Arial" charset="0"/>
              </a:rPr>
              <a:t>More Information</a:t>
            </a:r>
            <a:endParaRPr lang="en-US" sz="2400" baseline="30000" dirty="0" smtClean="0">
              <a:cs typeface="Arial" charset="0"/>
            </a:endParaRPr>
          </a:p>
        </p:txBody>
      </p:sp>
      <p:sp>
        <p:nvSpPr>
          <p:cNvPr id="21507" name="Rectangle 3"/>
          <p:cNvSpPr>
            <a:spLocks noGrp="1" noChangeArrowheads="1"/>
          </p:cNvSpPr>
          <p:nvPr>
            <p:ph type="body" idx="1"/>
          </p:nvPr>
        </p:nvSpPr>
        <p:spPr bwMode="auto">
          <a:xfrm>
            <a:off x="457200" y="1676400"/>
            <a:ext cx="8305800" cy="4343400"/>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CA" sz="3000" b="1" dirty="0" smtClean="0"/>
              <a:t>Want more information about MedicAlert</a:t>
            </a:r>
            <a:r>
              <a:rPr lang="en-CA" sz="3000" b="1" baseline="30000" dirty="0" smtClean="0"/>
              <a:t>®</a:t>
            </a:r>
            <a:r>
              <a:rPr lang="en-CA" sz="3000" b="1" dirty="0" smtClean="0"/>
              <a:t>?</a:t>
            </a:r>
          </a:p>
          <a:p>
            <a:pPr marL="0" indent="0">
              <a:buFontTx/>
              <a:buNone/>
            </a:pPr>
            <a:endParaRPr lang="en-CA" sz="2400" b="1" dirty="0" smtClean="0"/>
          </a:p>
          <a:p>
            <a:pPr marL="0" indent="0">
              <a:buFontTx/>
              <a:buNone/>
            </a:pPr>
            <a:endParaRPr lang="en-CA" sz="2400" b="1" dirty="0" smtClean="0"/>
          </a:p>
          <a:p>
            <a:pPr marL="0" indent="0">
              <a:buFontTx/>
              <a:buNone/>
            </a:pPr>
            <a:r>
              <a:rPr lang="en-CA" sz="2400" b="1" dirty="0" smtClean="0"/>
              <a:t>Website: </a:t>
            </a:r>
            <a:r>
              <a:rPr lang="en-CA" sz="2400" b="1" dirty="0" err="1" smtClean="0"/>
              <a:t>www.MedicAlert.co.nz</a:t>
            </a:r>
            <a:r>
              <a:rPr lang="en-CA" sz="2400" b="1" dirty="0" smtClean="0"/>
              <a:t> </a:t>
            </a:r>
          </a:p>
          <a:p>
            <a:pPr marL="0" indent="0">
              <a:buFontTx/>
              <a:buNone/>
            </a:pPr>
            <a:endParaRPr lang="en-CA" sz="2400" b="1" dirty="0" smtClean="0"/>
          </a:p>
          <a:p>
            <a:pPr marL="0" indent="0">
              <a:buFontTx/>
              <a:buNone/>
            </a:pPr>
            <a:r>
              <a:rPr lang="en-CA" sz="2400" b="1" dirty="0" smtClean="0"/>
              <a:t>or call MedicAlert</a:t>
            </a:r>
            <a:r>
              <a:rPr lang="en-CA" sz="2400" b="1" baseline="30000" dirty="0" smtClean="0"/>
              <a:t>®</a:t>
            </a:r>
            <a:r>
              <a:rPr lang="en-CA" sz="2400" b="1" dirty="0" smtClean="0"/>
              <a:t> Membership Services  Ph. 04 5288 218.</a:t>
            </a:r>
          </a:p>
          <a:p>
            <a:pPr marL="0" indent="0">
              <a:buFontTx/>
              <a:buNone/>
            </a:pPr>
            <a:endParaRPr lang="en-US" sz="2400" b="1" dirty="0" smtClean="0">
              <a:latin typeface="Arial" charset="0"/>
            </a:endParaRPr>
          </a:p>
        </p:txBody>
      </p:sp>
      <p:pic>
        <p:nvPicPr>
          <p:cNvPr id="21509" name="Picture 5" descr="ambulance red"/>
          <p:cNvPicPr>
            <a:picLocks noChangeAspect="1" noChangeArrowheads="1"/>
          </p:cNvPicPr>
          <p:nvPr/>
        </p:nvPicPr>
        <p:blipFill>
          <a:blip r:embed="rId3" cstate="print"/>
          <a:srcRect/>
          <a:stretch>
            <a:fillRect/>
          </a:stretch>
        </p:blipFill>
        <p:spPr bwMode="auto">
          <a:xfrm>
            <a:off x="228600" y="304800"/>
            <a:ext cx="1828800" cy="1204913"/>
          </a:xfrm>
          <a:prstGeom prst="rect">
            <a:avLst/>
          </a:prstGeom>
          <a:noFill/>
          <a:ln w="9525">
            <a:noFill/>
            <a:miter lim="800000"/>
            <a:headEnd/>
            <a:tailEnd/>
          </a:ln>
        </p:spPr>
      </p:pic>
      <p:sp>
        <p:nvSpPr>
          <p:cNvPr id="8"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33400" y="1447800"/>
            <a:ext cx="8305800" cy="5029200"/>
          </a:xfrm>
          <a:prstGeom prst="rect">
            <a:avLst/>
          </a:prstGeom>
          <a:noFill/>
          <a:ln w="9525">
            <a:noFill/>
            <a:miter lim="800000"/>
            <a:headEnd/>
            <a:tailEnd/>
          </a:ln>
        </p:spPr>
        <p:txBody>
          <a:bodyPr/>
          <a:lstStyle/>
          <a:p>
            <a:pPr marL="342900" indent="-342900" algn="ctr" eaLnBrk="0" hangingPunct="0">
              <a:spcBef>
                <a:spcPct val="20000"/>
              </a:spcBef>
            </a:pPr>
            <a:endParaRPr lang="en-US" sz="600" b="0" dirty="0"/>
          </a:p>
          <a:p>
            <a:pPr marL="342900" indent="-342900" algn="ctr" eaLnBrk="0" hangingPunct="0">
              <a:spcBef>
                <a:spcPct val="20000"/>
              </a:spcBef>
            </a:pPr>
            <a:endParaRPr lang="en-US" sz="600" u="sng" dirty="0"/>
          </a:p>
          <a:p>
            <a:pPr marL="342900" indent="-342900" algn="ctr" eaLnBrk="0" hangingPunct="0">
              <a:spcBef>
                <a:spcPct val="20000"/>
              </a:spcBef>
            </a:pPr>
            <a:endParaRPr lang="en-US" sz="600" u="sng" dirty="0"/>
          </a:p>
          <a:p>
            <a:pPr marL="342900" indent="-342900" algn="ctr" eaLnBrk="0" hangingPunct="0">
              <a:spcBef>
                <a:spcPct val="20000"/>
              </a:spcBef>
            </a:pPr>
            <a:endParaRPr lang="en-US" sz="600" u="sng" dirty="0"/>
          </a:p>
          <a:p>
            <a:pPr marL="342900" indent="-342900" eaLnBrk="0" hangingPunct="0">
              <a:spcBef>
                <a:spcPct val="20000"/>
              </a:spcBef>
              <a:buFontTx/>
              <a:buChar char="•"/>
            </a:pPr>
            <a:r>
              <a:rPr lang="en-US" sz="2400" dirty="0">
                <a:latin typeface="Arial" charset="0"/>
              </a:rPr>
              <a:t>Providing emergency </a:t>
            </a:r>
            <a:r>
              <a:rPr lang="en-US" sz="2400" dirty="0" smtClean="0">
                <a:latin typeface="Arial" charset="0"/>
              </a:rPr>
              <a:t>identification and medical </a:t>
            </a:r>
            <a:r>
              <a:rPr lang="en-US" sz="2400" dirty="0">
                <a:latin typeface="Arial" charset="0"/>
              </a:rPr>
              <a:t>information services for </a:t>
            </a:r>
            <a:r>
              <a:rPr lang="en-US" sz="2400" dirty="0" smtClean="0">
                <a:latin typeface="Arial" charset="0"/>
              </a:rPr>
              <a:t>New Zealanders </a:t>
            </a:r>
            <a:r>
              <a:rPr lang="en-US" sz="2400" dirty="0">
                <a:latin typeface="Arial" charset="0"/>
              </a:rPr>
              <a:t>with medical </a:t>
            </a:r>
            <a:r>
              <a:rPr lang="en-US" sz="2400" dirty="0" smtClean="0">
                <a:latin typeface="Arial" charset="0"/>
              </a:rPr>
              <a:t>conditions, allergies  </a:t>
            </a:r>
            <a:r>
              <a:rPr lang="en-US" sz="2400" dirty="0">
                <a:latin typeface="Arial" charset="0"/>
              </a:rPr>
              <a:t>and </a:t>
            </a:r>
            <a:r>
              <a:rPr lang="en-US" sz="2400" dirty="0" smtClean="0">
                <a:latin typeface="Arial" charset="0"/>
              </a:rPr>
              <a:t>when traveling abroad </a:t>
            </a:r>
            <a:r>
              <a:rPr lang="en-US" sz="2400" dirty="0" smtClean="0">
                <a:solidFill>
                  <a:srgbClr val="CC0000"/>
                </a:solidFill>
                <a:latin typeface="Arial" charset="0"/>
              </a:rPr>
              <a:t>since 1962.</a:t>
            </a:r>
            <a:endParaRPr lang="en-US" sz="2400" dirty="0">
              <a:solidFill>
                <a:srgbClr val="CC0000"/>
              </a:solidFill>
              <a:latin typeface="Arial" charset="0"/>
            </a:endParaRPr>
          </a:p>
          <a:p>
            <a:pPr marL="342900" indent="-342900" eaLnBrk="0" hangingPunct="0">
              <a:spcBef>
                <a:spcPct val="20000"/>
              </a:spcBef>
            </a:pPr>
            <a:endParaRPr lang="en-US" sz="1600" dirty="0">
              <a:solidFill>
                <a:srgbClr val="CC0000"/>
              </a:solidFill>
              <a:latin typeface="Arial" charset="0"/>
            </a:endParaRPr>
          </a:p>
          <a:p>
            <a:pPr marL="342900" indent="-342900" eaLnBrk="0" hangingPunct="0">
              <a:spcBef>
                <a:spcPct val="20000"/>
              </a:spcBef>
              <a:buFontTx/>
              <a:buChar char="•"/>
            </a:pPr>
            <a:r>
              <a:rPr lang="en-US" sz="2400" dirty="0" smtClean="0">
                <a:latin typeface="Arial" charset="0"/>
              </a:rPr>
              <a:t>Over</a:t>
            </a:r>
            <a:r>
              <a:rPr lang="en-US" sz="2400" dirty="0" smtClean="0">
                <a:solidFill>
                  <a:schemeClr val="accent2"/>
                </a:solidFill>
                <a:latin typeface="Arial" charset="0"/>
              </a:rPr>
              <a:t> </a:t>
            </a:r>
            <a:r>
              <a:rPr lang="en-US" sz="2400" dirty="0">
                <a:solidFill>
                  <a:srgbClr val="CC0000"/>
                </a:solidFill>
                <a:latin typeface="Arial" charset="0"/>
              </a:rPr>
              <a:t>one </a:t>
            </a:r>
            <a:r>
              <a:rPr lang="en-US" sz="2400" dirty="0" smtClean="0">
                <a:solidFill>
                  <a:srgbClr val="CC0000"/>
                </a:solidFill>
                <a:latin typeface="Arial" charset="0"/>
              </a:rPr>
              <a:t>hundred and thirty thousand members</a:t>
            </a:r>
            <a:r>
              <a:rPr lang="en-US" sz="2400" dirty="0" smtClean="0">
                <a:solidFill>
                  <a:schemeClr val="accent2"/>
                </a:solidFill>
                <a:latin typeface="Arial" charset="0"/>
              </a:rPr>
              <a:t> </a:t>
            </a:r>
            <a:r>
              <a:rPr lang="en-US" sz="2400" dirty="0">
                <a:latin typeface="Arial" charset="0"/>
              </a:rPr>
              <a:t>of all </a:t>
            </a:r>
            <a:r>
              <a:rPr lang="en-US" sz="2400" dirty="0" smtClean="0">
                <a:latin typeface="Arial" charset="0"/>
              </a:rPr>
              <a:t>ages in New Zealand.</a:t>
            </a:r>
            <a:r>
              <a:rPr lang="en-US" sz="2400" dirty="0" smtClean="0">
                <a:solidFill>
                  <a:schemeClr val="accent2"/>
                </a:solidFill>
                <a:latin typeface="Arial" charset="0"/>
              </a:rPr>
              <a:t>  </a:t>
            </a:r>
            <a:endParaRPr lang="en-US" sz="2400" dirty="0">
              <a:solidFill>
                <a:schemeClr val="accent2"/>
              </a:solidFill>
              <a:latin typeface="Arial" charset="0"/>
            </a:endParaRPr>
          </a:p>
          <a:p>
            <a:pPr marL="342900" indent="-342900" eaLnBrk="0" hangingPunct="0">
              <a:spcBef>
                <a:spcPct val="20000"/>
              </a:spcBef>
            </a:pPr>
            <a:endParaRPr lang="en-US" sz="1600" dirty="0">
              <a:solidFill>
                <a:schemeClr val="accent2"/>
              </a:solidFill>
              <a:latin typeface="Arial" charset="0"/>
            </a:endParaRPr>
          </a:p>
          <a:p>
            <a:pPr marL="342900" indent="-342900" eaLnBrk="0" hangingPunct="0">
              <a:spcBef>
                <a:spcPct val="20000"/>
              </a:spcBef>
              <a:buFontTx/>
              <a:buChar char="•"/>
            </a:pPr>
            <a:r>
              <a:rPr lang="en-US" sz="2400" dirty="0" smtClean="0">
                <a:latin typeface="Arial" charset="0"/>
              </a:rPr>
              <a:t>Over four million members worldwide, some of whom will visit New Zealand as </a:t>
            </a:r>
            <a:r>
              <a:rPr lang="en-US" sz="2400" dirty="0" smtClean="0">
                <a:solidFill>
                  <a:srgbClr val="C00000"/>
                </a:solidFill>
                <a:latin typeface="Arial" charset="0"/>
              </a:rPr>
              <a:t>tourists</a:t>
            </a:r>
            <a:r>
              <a:rPr lang="en-US" sz="2400" dirty="0" smtClean="0">
                <a:latin typeface="Arial" charset="0"/>
              </a:rPr>
              <a:t>.</a:t>
            </a:r>
            <a:endParaRPr lang="en-US" sz="2400" dirty="0">
              <a:latin typeface="Arial" charset="0"/>
            </a:endParaRPr>
          </a:p>
          <a:p>
            <a:pPr marL="342900" indent="-342900" eaLnBrk="0" hangingPunct="0">
              <a:spcBef>
                <a:spcPct val="20000"/>
              </a:spcBef>
            </a:pPr>
            <a:endParaRPr lang="en-US" sz="2400" dirty="0">
              <a:latin typeface="Arial" charset="0"/>
            </a:endParaRPr>
          </a:p>
          <a:p>
            <a:pPr marL="342900" indent="-342900" eaLnBrk="0" hangingPunct="0">
              <a:spcBef>
                <a:spcPct val="20000"/>
              </a:spcBef>
              <a:buFontTx/>
              <a:buChar char="•"/>
            </a:pPr>
            <a:endParaRPr lang="en-US" sz="2400" b="0" dirty="0">
              <a:solidFill>
                <a:schemeClr val="accent2"/>
              </a:solidFill>
              <a:latin typeface="Arial" charset="0"/>
            </a:endParaRPr>
          </a:p>
        </p:txBody>
      </p:sp>
      <p:sp>
        <p:nvSpPr>
          <p:cNvPr id="5123" name="Rectangle 3"/>
          <p:cNvSpPr>
            <a:spLocks noChangeArrowheads="1"/>
          </p:cNvSpPr>
          <p:nvPr/>
        </p:nvSpPr>
        <p:spPr bwMode="auto">
          <a:xfrm>
            <a:off x="2743200" y="304800"/>
            <a:ext cx="5937250" cy="843308"/>
          </a:xfrm>
          <a:prstGeom prst="rect">
            <a:avLst/>
          </a:prstGeom>
          <a:noFill/>
          <a:ln w="9525">
            <a:noFill/>
            <a:miter lim="800000"/>
            <a:headEnd/>
            <a:tailEnd/>
          </a:ln>
        </p:spPr>
        <p:txBody>
          <a:bodyPr wrap="square">
            <a:spAutoFit/>
          </a:bodyPr>
          <a:lstStyle/>
          <a:p>
            <a:pPr algn="r">
              <a:spcBef>
                <a:spcPct val="20000"/>
              </a:spcBef>
            </a:pPr>
            <a:r>
              <a:rPr lang="en-US" dirty="0">
                <a:solidFill>
                  <a:schemeClr val="bg1"/>
                </a:solidFill>
                <a:latin typeface="Arial" charset="0"/>
              </a:rPr>
              <a:t>MedicAlert</a:t>
            </a:r>
            <a:r>
              <a:rPr lang="en-US" baseline="30000" dirty="0">
                <a:solidFill>
                  <a:schemeClr val="bg1"/>
                </a:solidFill>
                <a:latin typeface="Arial" charset="0"/>
                <a:cs typeface="Arial" charset="0"/>
              </a:rPr>
              <a:t>®</a:t>
            </a:r>
            <a:r>
              <a:rPr lang="en-US" dirty="0">
                <a:solidFill>
                  <a:schemeClr val="bg1"/>
                </a:solidFill>
                <a:latin typeface="Arial" charset="0"/>
              </a:rPr>
              <a:t> </a:t>
            </a:r>
            <a:r>
              <a:rPr lang="en-US" dirty="0" smtClean="0">
                <a:solidFill>
                  <a:schemeClr val="bg1"/>
                </a:solidFill>
                <a:latin typeface="Arial" charset="0"/>
              </a:rPr>
              <a:t>Foundation NZ Inc. </a:t>
            </a:r>
          </a:p>
          <a:p>
            <a:pPr algn="r">
              <a:spcBef>
                <a:spcPct val="20000"/>
              </a:spcBef>
            </a:pPr>
            <a:r>
              <a:rPr lang="en-US" sz="2400" dirty="0" smtClean="0">
                <a:solidFill>
                  <a:schemeClr val="bg1"/>
                </a:solidFill>
                <a:latin typeface="Arial" charset="0"/>
              </a:rPr>
              <a:t> </a:t>
            </a:r>
            <a:r>
              <a:rPr lang="en-US" sz="1800" dirty="0" smtClean="0">
                <a:solidFill>
                  <a:schemeClr val="bg1"/>
                </a:solidFill>
                <a:latin typeface="Arial" charset="0"/>
              </a:rPr>
              <a:t>A Non Profit Charitable Trust</a:t>
            </a:r>
            <a:endParaRPr lang="en-US" sz="1800" dirty="0">
              <a:solidFill>
                <a:schemeClr val="bg1"/>
              </a:solidFill>
              <a:latin typeface="Arial" charset="0"/>
            </a:endParaRPr>
          </a:p>
        </p:txBody>
      </p:sp>
      <p:pic>
        <p:nvPicPr>
          <p:cNvPr id="5124" name="Picture 5" descr="ambulance red"/>
          <p:cNvPicPr>
            <a:picLocks noChangeAspect="1" noChangeArrowheads="1"/>
          </p:cNvPicPr>
          <p:nvPr/>
        </p:nvPicPr>
        <p:blipFill>
          <a:blip r:embed="rId3" cstate="print"/>
          <a:srcRect/>
          <a:stretch>
            <a:fillRect/>
          </a:stretch>
        </p:blipFill>
        <p:spPr bwMode="auto">
          <a:xfrm>
            <a:off x="228600" y="304800"/>
            <a:ext cx="1828800" cy="1204913"/>
          </a:xfrm>
          <a:prstGeom prst="rect">
            <a:avLst/>
          </a:prstGeom>
          <a:noFill/>
          <a:ln w="9525">
            <a:noFill/>
            <a:miter lim="800000"/>
            <a:headEnd/>
            <a:tailEnd/>
          </a:ln>
        </p:spPr>
      </p:pic>
      <p:sp>
        <p:nvSpPr>
          <p:cNvPr id="7"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667000" y="304801"/>
            <a:ext cx="6019800" cy="762000"/>
          </a:xfrm>
          <a:noFill/>
          <a:ln>
            <a:miter lim="800000"/>
            <a:headEnd/>
            <a:tailEnd/>
          </a:ln>
        </p:spPr>
        <p:txBody>
          <a:bodyPr vert="horz" wrap="square" lIns="91440" tIns="45720" rIns="91440" bIns="45720" numCol="1" anchor="t" anchorCtr="0" compatLnSpc="1">
            <a:prstTxWarp prst="textNoShape">
              <a:avLst/>
            </a:prstTxWarp>
          </a:bodyPr>
          <a:lstStyle/>
          <a:p>
            <a:pPr algn="r"/>
            <a:r>
              <a:rPr lang="en-US" sz="2400" b="1" dirty="0" smtClean="0">
                <a:solidFill>
                  <a:schemeClr val="bg1"/>
                </a:solidFill>
                <a:latin typeface="Arial" charset="0"/>
              </a:rPr>
              <a:t>MedicAlert</a:t>
            </a:r>
            <a:r>
              <a:rPr lang="en-US" sz="2400" b="1" baseline="30000" dirty="0" smtClean="0">
                <a:solidFill>
                  <a:schemeClr val="bg1"/>
                </a:solidFill>
                <a:latin typeface="Arial" charset="0"/>
              </a:rPr>
              <a:t>®</a:t>
            </a:r>
            <a:r>
              <a:rPr lang="en-US" sz="2400" b="1" dirty="0" smtClean="0">
                <a:solidFill>
                  <a:schemeClr val="bg1"/>
                </a:solidFill>
                <a:latin typeface="Arial" charset="0"/>
              </a:rPr>
              <a:t>  Patient Vitals Service</a:t>
            </a:r>
          </a:p>
        </p:txBody>
      </p:sp>
      <p:sp>
        <p:nvSpPr>
          <p:cNvPr id="6147" name="Rectangle 3"/>
          <p:cNvSpPr>
            <a:spLocks noGrp="1" noChangeArrowheads="1"/>
          </p:cNvSpPr>
          <p:nvPr>
            <p:ph type="body" idx="1"/>
          </p:nvPr>
        </p:nvSpPr>
        <p:spPr bwMode="auto">
          <a:xfrm>
            <a:off x="228600" y="1524000"/>
            <a:ext cx="8382000" cy="5029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US" sz="100" dirty="0" smtClean="0"/>
          </a:p>
          <a:p>
            <a:pPr>
              <a:lnSpc>
                <a:spcPct val="80000"/>
              </a:lnSpc>
            </a:pPr>
            <a:endParaRPr lang="en-US" sz="100" b="1" u="sng" dirty="0" smtClean="0"/>
          </a:p>
          <a:p>
            <a:pPr>
              <a:lnSpc>
                <a:spcPct val="80000"/>
              </a:lnSpc>
              <a:spcBef>
                <a:spcPct val="40000"/>
              </a:spcBef>
              <a:spcAft>
                <a:spcPct val="40000"/>
              </a:spcAft>
              <a:buClr>
                <a:srgbClr val="CC0000"/>
              </a:buClr>
              <a:buSzPct val="125000"/>
            </a:pPr>
            <a:r>
              <a:rPr lang="en-US" sz="2000" b="1" dirty="0" smtClean="0">
                <a:solidFill>
                  <a:srgbClr val="CC0000"/>
                </a:solidFill>
                <a:latin typeface="Arial" charset="0"/>
              </a:rPr>
              <a:t>Immediate</a:t>
            </a:r>
            <a:r>
              <a:rPr lang="en-US" sz="2000" b="1" dirty="0" smtClean="0">
                <a:solidFill>
                  <a:schemeClr val="accent2"/>
                </a:solidFill>
                <a:latin typeface="Arial" charset="0"/>
              </a:rPr>
              <a:t> </a:t>
            </a:r>
            <a:r>
              <a:rPr lang="en-US" sz="2000" b="1" dirty="0" smtClean="0">
                <a:latin typeface="Arial" charset="0"/>
              </a:rPr>
              <a:t>access to</a:t>
            </a:r>
            <a:r>
              <a:rPr lang="en-US" sz="2000" b="1" dirty="0" smtClean="0">
                <a:solidFill>
                  <a:schemeClr val="accent2"/>
                </a:solidFill>
                <a:latin typeface="Arial" charset="0"/>
              </a:rPr>
              <a:t> </a:t>
            </a:r>
            <a:r>
              <a:rPr lang="en-US" sz="2000" b="1" dirty="0" smtClean="0">
                <a:solidFill>
                  <a:srgbClr val="CC0000"/>
                </a:solidFill>
                <a:latin typeface="Arial" charset="0"/>
              </a:rPr>
              <a:t>member’s Electronic Health Record –Patient Vitals</a:t>
            </a:r>
            <a:r>
              <a:rPr lang="en-US" sz="2000" b="1" dirty="0" smtClean="0">
                <a:solidFill>
                  <a:schemeClr val="accent2"/>
                </a:solidFill>
                <a:latin typeface="Arial" charset="0"/>
              </a:rPr>
              <a:t> </a:t>
            </a:r>
            <a:r>
              <a:rPr lang="en-US" sz="2000" b="1" dirty="0" smtClean="0">
                <a:latin typeface="Arial" charset="0"/>
              </a:rPr>
              <a:t>by</a:t>
            </a:r>
            <a:r>
              <a:rPr lang="en-US" sz="2000" b="1" dirty="0" smtClean="0">
                <a:solidFill>
                  <a:schemeClr val="accent2"/>
                </a:solidFill>
                <a:latin typeface="Arial" charset="0"/>
              </a:rPr>
              <a:t> </a:t>
            </a:r>
            <a:r>
              <a:rPr lang="en-US" sz="2000" b="1" dirty="0" smtClean="0">
                <a:solidFill>
                  <a:srgbClr val="CC0000"/>
                </a:solidFill>
                <a:latin typeface="Arial" charset="0"/>
              </a:rPr>
              <a:t>first responders and health professionals</a:t>
            </a:r>
            <a:r>
              <a:rPr lang="en-US" sz="2000" b="1" dirty="0" smtClean="0">
                <a:solidFill>
                  <a:schemeClr val="accent2"/>
                </a:solidFill>
                <a:latin typeface="Arial" charset="0"/>
              </a:rPr>
              <a:t> </a:t>
            </a:r>
            <a:r>
              <a:rPr lang="en-US" sz="2000" b="1" dirty="0" smtClean="0">
                <a:latin typeface="Arial" charset="0"/>
              </a:rPr>
              <a:t>through the MedicAlert  24-hour Emergency Hotline that connects directly to a New Zealand Ambulance Call Centre.</a:t>
            </a:r>
          </a:p>
          <a:p>
            <a:pPr>
              <a:lnSpc>
                <a:spcPct val="80000"/>
              </a:lnSpc>
              <a:spcBef>
                <a:spcPct val="40000"/>
              </a:spcBef>
              <a:spcAft>
                <a:spcPct val="40000"/>
              </a:spcAft>
              <a:buClr>
                <a:srgbClr val="CC0000"/>
              </a:buClr>
              <a:buSzPct val="125000"/>
            </a:pPr>
            <a:r>
              <a:rPr lang="en-US" sz="2000" b="1" dirty="0" smtClean="0">
                <a:solidFill>
                  <a:srgbClr val="CC0000"/>
                </a:solidFill>
                <a:latin typeface="Arial" charset="0"/>
              </a:rPr>
              <a:t>Custom engraved</a:t>
            </a:r>
            <a:r>
              <a:rPr lang="en-US" sz="2000" b="1" dirty="0" smtClean="0">
                <a:solidFill>
                  <a:schemeClr val="accent2"/>
                </a:solidFill>
                <a:latin typeface="Arial" charset="0"/>
              </a:rPr>
              <a:t> </a:t>
            </a:r>
            <a:r>
              <a:rPr lang="en-US" sz="2000" b="1" dirty="0" smtClean="0">
                <a:latin typeface="Arial" charset="0"/>
              </a:rPr>
              <a:t>emblems with medical information.</a:t>
            </a:r>
          </a:p>
          <a:p>
            <a:pPr>
              <a:lnSpc>
                <a:spcPct val="80000"/>
              </a:lnSpc>
              <a:spcBef>
                <a:spcPct val="40000"/>
              </a:spcBef>
              <a:spcAft>
                <a:spcPct val="40000"/>
              </a:spcAft>
              <a:buClr>
                <a:srgbClr val="CC0000"/>
              </a:buClr>
              <a:buSzPct val="125000"/>
            </a:pPr>
            <a:r>
              <a:rPr lang="en-US" sz="2000" b="1" dirty="0" smtClean="0">
                <a:latin typeface="Arial" charset="0"/>
              </a:rPr>
              <a:t>Personal</a:t>
            </a:r>
            <a:r>
              <a:rPr lang="en-US" sz="2000" b="1" dirty="0" smtClean="0">
                <a:solidFill>
                  <a:schemeClr val="accent2"/>
                </a:solidFill>
                <a:latin typeface="Arial" charset="0"/>
              </a:rPr>
              <a:t> </a:t>
            </a:r>
            <a:r>
              <a:rPr lang="en-US" sz="2000" b="1" dirty="0" smtClean="0">
                <a:solidFill>
                  <a:srgbClr val="C00000"/>
                </a:solidFill>
                <a:latin typeface="Arial" charset="0"/>
              </a:rPr>
              <a:t>Electronic</a:t>
            </a:r>
            <a:r>
              <a:rPr lang="en-US" sz="2000" b="1" dirty="0" smtClean="0">
                <a:solidFill>
                  <a:srgbClr val="FF0000"/>
                </a:solidFill>
                <a:latin typeface="Arial" charset="0"/>
              </a:rPr>
              <a:t> </a:t>
            </a:r>
            <a:r>
              <a:rPr lang="en-US" sz="2000" b="1" dirty="0" smtClean="0">
                <a:solidFill>
                  <a:srgbClr val="C00000"/>
                </a:solidFill>
                <a:latin typeface="Arial" charset="0"/>
              </a:rPr>
              <a:t>H</a:t>
            </a:r>
            <a:r>
              <a:rPr lang="en-US" sz="2000" b="1" dirty="0" smtClean="0">
                <a:solidFill>
                  <a:srgbClr val="CC0000"/>
                </a:solidFill>
                <a:latin typeface="Arial" charset="0"/>
              </a:rPr>
              <a:t>ealth Record –Patient Vitals.</a:t>
            </a:r>
          </a:p>
          <a:p>
            <a:pPr>
              <a:lnSpc>
                <a:spcPct val="80000"/>
              </a:lnSpc>
              <a:spcBef>
                <a:spcPct val="40000"/>
              </a:spcBef>
              <a:spcAft>
                <a:spcPct val="40000"/>
              </a:spcAft>
              <a:buClr>
                <a:srgbClr val="CC0000"/>
              </a:buClr>
              <a:buSzPct val="125000"/>
            </a:pPr>
            <a:r>
              <a:rPr lang="en-US" sz="2000" b="1" dirty="0" smtClean="0">
                <a:latin typeface="Arial" charset="0"/>
              </a:rPr>
              <a:t>MedicAlert </a:t>
            </a:r>
            <a:r>
              <a:rPr lang="en-US" sz="2000" b="1" dirty="0" smtClean="0">
                <a:solidFill>
                  <a:srgbClr val="CC0000"/>
                </a:solidFill>
                <a:latin typeface="Arial" charset="0"/>
              </a:rPr>
              <a:t>Wallet Card</a:t>
            </a:r>
            <a:r>
              <a:rPr lang="en-US" sz="2000" b="1" dirty="0" smtClean="0">
                <a:solidFill>
                  <a:schemeClr val="accent2"/>
                </a:solidFill>
                <a:latin typeface="Arial" charset="0"/>
              </a:rPr>
              <a:t> </a:t>
            </a:r>
            <a:r>
              <a:rPr lang="en-US" sz="2000" b="1" dirty="0" smtClean="0">
                <a:latin typeface="Arial" charset="0"/>
              </a:rPr>
              <a:t>with key medical information.</a:t>
            </a:r>
          </a:p>
          <a:p>
            <a:pPr>
              <a:lnSpc>
                <a:spcPct val="80000"/>
              </a:lnSpc>
              <a:spcBef>
                <a:spcPct val="40000"/>
              </a:spcBef>
              <a:spcAft>
                <a:spcPct val="40000"/>
              </a:spcAft>
              <a:buClr>
                <a:srgbClr val="CC0000"/>
              </a:buClr>
              <a:buSzPct val="125000"/>
            </a:pPr>
            <a:r>
              <a:rPr lang="en-US" sz="2000" b="1" dirty="0" smtClean="0">
                <a:solidFill>
                  <a:srgbClr val="CC0000"/>
                </a:solidFill>
                <a:latin typeface="Arial" charset="0"/>
              </a:rPr>
              <a:t>24-Hour Emergency Response Centre</a:t>
            </a:r>
            <a:r>
              <a:rPr lang="en-US" sz="2000" b="1" dirty="0" smtClean="0">
                <a:solidFill>
                  <a:schemeClr val="accent2"/>
                </a:solidFill>
                <a:latin typeface="Arial" charset="0"/>
              </a:rPr>
              <a:t> </a:t>
            </a:r>
            <a:r>
              <a:rPr lang="en-US" sz="2000" b="1" dirty="0" smtClean="0">
                <a:latin typeface="Arial" charset="0"/>
              </a:rPr>
              <a:t>(hotline) accessible anywhere in the world when traveling. </a:t>
            </a:r>
          </a:p>
          <a:p>
            <a:pPr>
              <a:lnSpc>
                <a:spcPct val="80000"/>
              </a:lnSpc>
              <a:spcBef>
                <a:spcPct val="40000"/>
              </a:spcBef>
              <a:spcAft>
                <a:spcPct val="40000"/>
              </a:spcAft>
              <a:buClr>
                <a:srgbClr val="CC0000"/>
              </a:buClr>
              <a:buSzPct val="125000"/>
            </a:pPr>
            <a:r>
              <a:rPr lang="en-US" sz="2000" b="1" dirty="0" smtClean="0">
                <a:latin typeface="Arial" charset="0"/>
              </a:rPr>
              <a:t>Secure and confidential</a:t>
            </a:r>
            <a:r>
              <a:rPr lang="en-US" sz="2000" b="1" dirty="0" smtClean="0">
                <a:solidFill>
                  <a:schemeClr val="accent2"/>
                </a:solidFill>
                <a:latin typeface="Arial" charset="0"/>
              </a:rPr>
              <a:t> </a:t>
            </a:r>
            <a:r>
              <a:rPr lang="en-US" sz="2000" b="1" dirty="0" smtClean="0">
                <a:solidFill>
                  <a:srgbClr val="CC0000"/>
                </a:solidFill>
                <a:latin typeface="Arial" charset="0"/>
              </a:rPr>
              <a:t>database</a:t>
            </a:r>
            <a:r>
              <a:rPr lang="en-US" sz="2000" b="1" dirty="0" smtClean="0">
                <a:solidFill>
                  <a:schemeClr val="accent2"/>
                </a:solidFill>
                <a:latin typeface="Arial" charset="0"/>
              </a:rPr>
              <a:t> </a:t>
            </a:r>
            <a:r>
              <a:rPr lang="en-US" sz="2000" b="1" dirty="0" smtClean="0">
                <a:latin typeface="Arial" charset="0"/>
              </a:rPr>
              <a:t>holds member’s information.</a:t>
            </a:r>
          </a:p>
          <a:p>
            <a:pPr>
              <a:lnSpc>
                <a:spcPct val="80000"/>
              </a:lnSpc>
              <a:spcBef>
                <a:spcPct val="40000"/>
              </a:spcBef>
              <a:spcAft>
                <a:spcPct val="40000"/>
              </a:spcAft>
              <a:buClr>
                <a:srgbClr val="CC0000"/>
              </a:buClr>
              <a:buSzPct val="125000"/>
              <a:buFontTx/>
              <a:buNone/>
            </a:pPr>
            <a:r>
              <a:rPr lang="en-US" sz="300" dirty="0" smtClean="0"/>
              <a:t/>
            </a:r>
            <a:br>
              <a:rPr lang="en-US" sz="300" dirty="0" smtClean="0"/>
            </a:br>
            <a:endParaRPr lang="en-US" sz="300" dirty="0" smtClean="0"/>
          </a:p>
          <a:p>
            <a:pPr>
              <a:lnSpc>
                <a:spcPct val="80000"/>
              </a:lnSpc>
              <a:spcBef>
                <a:spcPct val="30000"/>
              </a:spcBef>
              <a:spcAft>
                <a:spcPct val="30000"/>
              </a:spcAft>
              <a:buClr>
                <a:srgbClr val="CC0000"/>
              </a:buClr>
            </a:pPr>
            <a:endParaRPr lang="en-US" sz="300" dirty="0" smtClean="0"/>
          </a:p>
        </p:txBody>
      </p:sp>
      <p:sp>
        <p:nvSpPr>
          <p:cNvPr id="6148" name="Text Box 4"/>
          <p:cNvSpPr txBox="1">
            <a:spLocks noChangeArrowheads="1"/>
          </p:cNvSpPr>
          <p:nvPr/>
        </p:nvSpPr>
        <p:spPr bwMode="auto">
          <a:xfrm>
            <a:off x="457200" y="5181600"/>
            <a:ext cx="4283075" cy="366713"/>
          </a:xfrm>
          <a:prstGeom prst="rect">
            <a:avLst/>
          </a:prstGeom>
          <a:noFill/>
          <a:ln w="9525">
            <a:noFill/>
            <a:miter lim="800000"/>
            <a:headEnd/>
            <a:tailEnd/>
          </a:ln>
        </p:spPr>
        <p:txBody>
          <a:bodyPr>
            <a:spAutoFit/>
          </a:bodyPr>
          <a:lstStyle/>
          <a:p>
            <a:endParaRPr lang="en-CA" sz="1800" b="0">
              <a:latin typeface="Arial" charset="0"/>
            </a:endParaRPr>
          </a:p>
        </p:txBody>
      </p:sp>
      <p:pic>
        <p:nvPicPr>
          <p:cNvPr id="6149" name="Picture 7" descr="ambulance red"/>
          <p:cNvPicPr>
            <a:picLocks noChangeAspect="1" noChangeArrowheads="1"/>
          </p:cNvPicPr>
          <p:nvPr/>
        </p:nvPicPr>
        <p:blipFill>
          <a:blip r:embed="rId3" cstate="print"/>
          <a:srcRect/>
          <a:stretch>
            <a:fillRect/>
          </a:stretch>
        </p:blipFill>
        <p:spPr bwMode="auto">
          <a:xfrm>
            <a:off x="228600" y="304800"/>
            <a:ext cx="1828800" cy="1204913"/>
          </a:xfrm>
          <a:prstGeom prst="rect">
            <a:avLst/>
          </a:prstGeom>
          <a:noFill/>
          <a:ln w="9525">
            <a:noFill/>
            <a:miter lim="800000"/>
            <a:headEnd/>
            <a:tailEnd/>
          </a:ln>
        </p:spPr>
      </p:pic>
      <p:sp>
        <p:nvSpPr>
          <p:cNvPr id="8"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k of Emblem Gastric Bypass.jpg"/>
          <p:cNvPicPr>
            <a:picLocks noChangeAspect="1"/>
          </p:cNvPicPr>
          <p:nvPr/>
        </p:nvPicPr>
        <p:blipFill>
          <a:blip r:embed="rId3" cstate="print"/>
          <a:stretch>
            <a:fillRect/>
          </a:stretch>
        </p:blipFill>
        <p:spPr>
          <a:xfrm>
            <a:off x="2057401" y="3140771"/>
            <a:ext cx="4800600" cy="3089156"/>
          </a:xfrm>
          <a:prstGeom prst="rect">
            <a:avLst/>
          </a:prstGeom>
        </p:spPr>
      </p:pic>
      <p:pic>
        <p:nvPicPr>
          <p:cNvPr id="7170" name="Picture 5" descr="ambulance red"/>
          <p:cNvPicPr>
            <a:picLocks noChangeAspect="1" noChangeArrowheads="1"/>
          </p:cNvPicPr>
          <p:nvPr/>
        </p:nvPicPr>
        <p:blipFill>
          <a:blip r:embed="rId4" cstate="print"/>
          <a:srcRect/>
          <a:stretch>
            <a:fillRect/>
          </a:stretch>
        </p:blipFill>
        <p:spPr bwMode="auto">
          <a:xfrm>
            <a:off x="228600" y="304800"/>
            <a:ext cx="1828800" cy="1204913"/>
          </a:xfrm>
          <a:prstGeom prst="rect">
            <a:avLst/>
          </a:prstGeom>
          <a:noFill/>
          <a:ln w="9525">
            <a:noFill/>
            <a:miter lim="800000"/>
            <a:headEnd/>
            <a:tailEnd/>
          </a:ln>
        </p:spPr>
      </p:pic>
      <p:sp>
        <p:nvSpPr>
          <p:cNvPr id="7171" name="Text Box 6"/>
          <p:cNvSpPr txBox="1">
            <a:spLocks noChangeArrowheads="1"/>
          </p:cNvSpPr>
          <p:nvPr/>
        </p:nvSpPr>
        <p:spPr bwMode="auto">
          <a:xfrm>
            <a:off x="4495800" y="304800"/>
            <a:ext cx="4038600" cy="461665"/>
          </a:xfrm>
          <a:prstGeom prst="rect">
            <a:avLst/>
          </a:prstGeom>
          <a:noFill/>
          <a:ln w="9525">
            <a:noFill/>
            <a:miter lim="800000"/>
            <a:headEnd/>
            <a:tailEnd/>
          </a:ln>
        </p:spPr>
        <p:txBody>
          <a:bodyPr wrap="square">
            <a:spAutoFit/>
          </a:bodyPr>
          <a:lstStyle/>
          <a:p>
            <a:pPr algn="r" eaLnBrk="0" hangingPunct="0">
              <a:spcBef>
                <a:spcPct val="50000"/>
              </a:spcBef>
            </a:pPr>
            <a:r>
              <a:rPr lang="en-US" sz="2400" dirty="0">
                <a:solidFill>
                  <a:schemeClr val="bg1"/>
                </a:solidFill>
                <a:latin typeface="Arial" charset="0"/>
              </a:rPr>
              <a:t>Using the </a:t>
            </a:r>
            <a:r>
              <a:rPr lang="en-US" sz="2400" dirty="0" smtClean="0">
                <a:solidFill>
                  <a:schemeClr val="bg1"/>
                </a:solidFill>
                <a:latin typeface="Arial" charset="0"/>
              </a:rPr>
              <a:t>MedicAlert</a:t>
            </a:r>
            <a:r>
              <a:rPr lang="en-US" sz="2400" baseline="30000" dirty="0" smtClean="0">
                <a:solidFill>
                  <a:schemeClr val="bg1"/>
                </a:solidFill>
                <a:latin typeface="Arial" charset="0"/>
              </a:rPr>
              <a:t>®</a:t>
            </a:r>
            <a:r>
              <a:rPr lang="en-US" sz="2400" dirty="0" smtClean="0">
                <a:solidFill>
                  <a:schemeClr val="bg1"/>
                </a:solidFill>
                <a:latin typeface="Arial" charset="0"/>
              </a:rPr>
              <a:t> ID</a:t>
            </a:r>
            <a:endParaRPr lang="en-CA" sz="2400" dirty="0">
              <a:solidFill>
                <a:schemeClr val="bg1"/>
              </a:solidFill>
              <a:latin typeface="Arial" charset="0"/>
            </a:endParaRPr>
          </a:p>
        </p:txBody>
      </p:sp>
      <p:sp>
        <p:nvSpPr>
          <p:cNvPr id="7173" name="AutoShape 8"/>
          <p:cNvSpPr>
            <a:spLocks noChangeArrowheads="1"/>
          </p:cNvSpPr>
          <p:nvPr/>
        </p:nvSpPr>
        <p:spPr bwMode="auto">
          <a:xfrm>
            <a:off x="1981200" y="3048000"/>
            <a:ext cx="2667000" cy="685800"/>
          </a:xfrm>
          <a:prstGeom prst="curvedDownArrow">
            <a:avLst>
              <a:gd name="adj1" fmla="val 58333"/>
              <a:gd name="adj2" fmla="val 127273"/>
              <a:gd name="adj3" fmla="val 38019"/>
            </a:avLst>
          </a:prstGeom>
          <a:solidFill>
            <a:srgbClr val="CC0000"/>
          </a:solidFill>
          <a:ln w="9525">
            <a:solidFill>
              <a:schemeClr val="tx1"/>
            </a:solidFill>
            <a:miter lim="800000"/>
            <a:headEnd/>
            <a:tailEnd/>
          </a:ln>
        </p:spPr>
        <p:txBody>
          <a:bodyPr wrap="none" anchor="ctr"/>
          <a:lstStyle/>
          <a:p>
            <a:pPr eaLnBrk="0" hangingPunct="0"/>
            <a:endParaRPr lang="en-US"/>
          </a:p>
        </p:txBody>
      </p:sp>
      <p:sp>
        <p:nvSpPr>
          <p:cNvPr id="7174" name="AutoShape 9"/>
          <p:cNvSpPr>
            <a:spLocks noChangeArrowheads="1"/>
          </p:cNvSpPr>
          <p:nvPr/>
        </p:nvSpPr>
        <p:spPr bwMode="auto">
          <a:xfrm>
            <a:off x="5791200" y="3733800"/>
            <a:ext cx="1447800" cy="1295400"/>
          </a:xfrm>
          <a:prstGeom prst="curvedLeftArrow">
            <a:avLst>
              <a:gd name="adj1" fmla="val 19898"/>
              <a:gd name="adj2" fmla="val 40000"/>
              <a:gd name="adj3" fmla="val 37255"/>
            </a:avLst>
          </a:prstGeom>
          <a:solidFill>
            <a:srgbClr val="CC0000"/>
          </a:solidFill>
          <a:ln w="9525">
            <a:solidFill>
              <a:schemeClr val="tx1"/>
            </a:solidFill>
            <a:miter lim="800000"/>
            <a:headEnd/>
            <a:tailEnd/>
          </a:ln>
        </p:spPr>
        <p:txBody>
          <a:bodyPr wrap="none" anchor="ctr"/>
          <a:lstStyle/>
          <a:p>
            <a:pPr eaLnBrk="0" hangingPunct="0"/>
            <a:endParaRPr lang="en-US"/>
          </a:p>
        </p:txBody>
      </p:sp>
      <p:sp>
        <p:nvSpPr>
          <p:cNvPr id="7175" name="AutoShape 10"/>
          <p:cNvSpPr>
            <a:spLocks noChangeArrowheads="1"/>
          </p:cNvSpPr>
          <p:nvPr/>
        </p:nvSpPr>
        <p:spPr bwMode="auto">
          <a:xfrm>
            <a:off x="2286000" y="5638800"/>
            <a:ext cx="2438400" cy="609600"/>
          </a:xfrm>
          <a:prstGeom prst="curvedUpArrow">
            <a:avLst>
              <a:gd name="adj1" fmla="val 55556"/>
              <a:gd name="adj2" fmla="val 111111"/>
              <a:gd name="adj3" fmla="val 33333"/>
            </a:avLst>
          </a:prstGeom>
          <a:solidFill>
            <a:srgbClr val="CC0000"/>
          </a:solidFill>
          <a:ln w="9525">
            <a:solidFill>
              <a:schemeClr val="tx1"/>
            </a:solidFill>
            <a:miter lim="800000"/>
            <a:headEnd/>
            <a:tailEnd/>
          </a:ln>
        </p:spPr>
        <p:txBody>
          <a:bodyPr wrap="none" anchor="ctr"/>
          <a:lstStyle/>
          <a:p>
            <a:pPr eaLnBrk="0" hangingPunct="0"/>
            <a:endParaRPr lang="en-US"/>
          </a:p>
        </p:txBody>
      </p:sp>
      <p:sp>
        <p:nvSpPr>
          <p:cNvPr id="7176" name="Rectangle 11"/>
          <p:cNvSpPr>
            <a:spLocks noChangeArrowheads="1"/>
          </p:cNvSpPr>
          <p:nvPr/>
        </p:nvSpPr>
        <p:spPr bwMode="auto">
          <a:xfrm>
            <a:off x="381000" y="5257800"/>
            <a:ext cx="2233613" cy="457200"/>
          </a:xfrm>
          <a:prstGeom prst="rect">
            <a:avLst/>
          </a:prstGeom>
          <a:noFill/>
          <a:ln w="9525">
            <a:noFill/>
            <a:miter lim="800000"/>
            <a:headEnd/>
            <a:tailEnd/>
          </a:ln>
        </p:spPr>
        <p:txBody>
          <a:bodyPr wrap="none">
            <a:spAutoFit/>
          </a:bodyPr>
          <a:lstStyle/>
          <a:p>
            <a:pPr eaLnBrk="0" hangingPunct="0"/>
            <a:r>
              <a:rPr lang="en-US" sz="2400" dirty="0">
                <a:solidFill>
                  <a:srgbClr val="CC0000"/>
                </a:solidFill>
                <a:latin typeface="Arial" charset="0"/>
              </a:rPr>
              <a:t>Membership #</a:t>
            </a:r>
            <a:endParaRPr lang="en-CA" sz="2400" dirty="0">
              <a:solidFill>
                <a:srgbClr val="CC0000"/>
              </a:solidFill>
              <a:latin typeface="Arial" charset="0"/>
            </a:endParaRPr>
          </a:p>
        </p:txBody>
      </p:sp>
      <p:sp>
        <p:nvSpPr>
          <p:cNvPr id="7177" name="Rectangle 12"/>
          <p:cNvSpPr>
            <a:spLocks noChangeArrowheads="1"/>
          </p:cNvSpPr>
          <p:nvPr/>
        </p:nvSpPr>
        <p:spPr bwMode="auto">
          <a:xfrm rot="10800000" flipH="1" flipV="1">
            <a:off x="304800" y="3048000"/>
            <a:ext cx="2376488" cy="1570038"/>
          </a:xfrm>
          <a:prstGeom prst="rect">
            <a:avLst/>
          </a:prstGeom>
          <a:noFill/>
          <a:ln w="9525">
            <a:noFill/>
            <a:miter lim="800000"/>
            <a:headEnd/>
            <a:tailEnd/>
          </a:ln>
        </p:spPr>
        <p:txBody>
          <a:bodyPr>
            <a:spAutoFit/>
          </a:bodyPr>
          <a:lstStyle/>
          <a:p>
            <a:pPr eaLnBrk="0" hangingPunct="0"/>
            <a:r>
              <a:rPr lang="en-US" sz="2400" dirty="0">
                <a:solidFill>
                  <a:srgbClr val="CC0000"/>
                </a:solidFill>
                <a:latin typeface="Arial" charset="0"/>
              </a:rPr>
              <a:t>Emergency Response Hotline Phone Number </a:t>
            </a:r>
            <a:endParaRPr lang="en-CA" sz="2400" dirty="0">
              <a:solidFill>
                <a:srgbClr val="CC0000"/>
              </a:solidFill>
              <a:latin typeface="Arial" charset="0"/>
            </a:endParaRPr>
          </a:p>
        </p:txBody>
      </p:sp>
      <p:sp>
        <p:nvSpPr>
          <p:cNvPr id="7178" name="Rectangle 13"/>
          <p:cNvSpPr>
            <a:spLocks noChangeArrowheads="1"/>
          </p:cNvSpPr>
          <p:nvPr/>
        </p:nvSpPr>
        <p:spPr bwMode="auto">
          <a:xfrm>
            <a:off x="5257800" y="3276600"/>
            <a:ext cx="3427541" cy="461665"/>
          </a:xfrm>
          <a:prstGeom prst="rect">
            <a:avLst/>
          </a:prstGeom>
          <a:noFill/>
          <a:ln w="9525">
            <a:noFill/>
            <a:miter lim="800000"/>
            <a:headEnd/>
            <a:tailEnd/>
          </a:ln>
        </p:spPr>
        <p:txBody>
          <a:bodyPr wrap="none">
            <a:spAutoFit/>
          </a:bodyPr>
          <a:lstStyle/>
          <a:p>
            <a:pPr eaLnBrk="0" hangingPunct="0">
              <a:spcBef>
                <a:spcPct val="50000"/>
              </a:spcBef>
            </a:pPr>
            <a:r>
              <a:rPr lang="en-US" sz="2400" dirty="0" smtClean="0">
                <a:solidFill>
                  <a:srgbClr val="CC0000"/>
                </a:solidFill>
                <a:latin typeface="Arial" charset="0"/>
              </a:rPr>
              <a:t>     Medical </a:t>
            </a:r>
            <a:r>
              <a:rPr lang="en-US" sz="2400" dirty="0">
                <a:solidFill>
                  <a:srgbClr val="CC0000"/>
                </a:solidFill>
                <a:latin typeface="Arial" charset="0"/>
              </a:rPr>
              <a:t>Conditions</a:t>
            </a:r>
            <a:endParaRPr lang="en-CA" sz="2400" dirty="0">
              <a:solidFill>
                <a:srgbClr val="CC0000"/>
              </a:solidFill>
              <a:latin typeface="Arial" charset="0"/>
            </a:endParaRPr>
          </a:p>
        </p:txBody>
      </p:sp>
      <p:sp>
        <p:nvSpPr>
          <p:cNvPr id="7179" name="Rectangle 15"/>
          <p:cNvSpPr>
            <a:spLocks noChangeArrowheads="1"/>
          </p:cNvSpPr>
          <p:nvPr/>
        </p:nvSpPr>
        <p:spPr bwMode="auto">
          <a:xfrm>
            <a:off x="1524000" y="1524000"/>
            <a:ext cx="6477000" cy="1354217"/>
          </a:xfrm>
          <a:prstGeom prst="rect">
            <a:avLst/>
          </a:prstGeom>
          <a:noFill/>
          <a:ln w="9525">
            <a:noFill/>
            <a:miter lim="800000"/>
            <a:headEnd/>
            <a:tailEnd/>
          </a:ln>
        </p:spPr>
        <p:txBody>
          <a:bodyPr wrap="square">
            <a:spAutoFit/>
          </a:bodyPr>
          <a:lstStyle/>
          <a:p>
            <a:pPr eaLnBrk="0" hangingPunct="0">
              <a:buFontTx/>
              <a:buChar char="•"/>
            </a:pPr>
            <a:r>
              <a:rPr lang="en-US" sz="2400" dirty="0" smtClean="0">
                <a:latin typeface="Arial" charset="0"/>
              </a:rPr>
              <a:t> </a:t>
            </a:r>
            <a:r>
              <a:rPr lang="en-US" sz="2400" dirty="0">
                <a:latin typeface="Arial" charset="0"/>
              </a:rPr>
              <a:t>Make it part of your initial </a:t>
            </a:r>
            <a:r>
              <a:rPr lang="en-US" sz="2400" dirty="0" smtClean="0">
                <a:latin typeface="Arial" charset="0"/>
              </a:rPr>
              <a:t>assessment</a:t>
            </a:r>
          </a:p>
          <a:p>
            <a:pPr eaLnBrk="0" hangingPunct="0">
              <a:buFontTx/>
              <a:buChar char="•"/>
            </a:pPr>
            <a:r>
              <a:rPr lang="en-US" sz="2400" dirty="0" smtClean="0">
                <a:latin typeface="Arial" charset="0"/>
              </a:rPr>
              <a:t> Call the Hotline Number on the Emblem</a:t>
            </a:r>
          </a:p>
          <a:p>
            <a:pPr eaLnBrk="0" hangingPunct="0"/>
            <a:r>
              <a:rPr lang="en-US" sz="1000" dirty="0" smtClean="0">
                <a:latin typeface="Arial" charset="0"/>
              </a:rPr>
              <a:t> </a:t>
            </a:r>
          </a:p>
          <a:p>
            <a:pPr eaLnBrk="0" hangingPunct="0"/>
            <a:r>
              <a:rPr lang="en-US" sz="2400" dirty="0" smtClean="0">
                <a:latin typeface="Arial" charset="0"/>
              </a:rPr>
              <a:t>	NZ Ph. “+64 4 472 2999”</a:t>
            </a:r>
            <a:endParaRPr lang="en-US" sz="1400" b="0" dirty="0">
              <a:latin typeface="Arial" charset="0"/>
            </a:endParaRPr>
          </a:p>
        </p:txBody>
      </p:sp>
      <p:sp>
        <p:nvSpPr>
          <p:cNvPr id="15"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4294967295"/>
          </p:nvPr>
        </p:nvSpPr>
        <p:spPr bwMode="auto">
          <a:xfrm>
            <a:off x="6553200" y="6245225"/>
            <a:ext cx="2133600" cy="476250"/>
          </a:xfrm>
          <a:prstGeom prst="rect">
            <a:avLst/>
          </a:prstGeom>
          <a:noFill/>
          <a:ln>
            <a:miter lim="800000"/>
            <a:headEnd/>
            <a:tailEnd/>
          </a:ln>
        </p:spPr>
        <p:txBody>
          <a:bodyPr/>
          <a:lstStyle/>
          <a:p>
            <a:fld id="{FA93A240-CD54-4F0A-BD68-C46241289B46}" type="slidenum">
              <a:rPr lang="en-US"/>
              <a:pPr/>
              <a:t>5</a:t>
            </a:fld>
            <a:endParaRPr lang="en-US"/>
          </a:p>
        </p:txBody>
      </p:sp>
      <p:sp>
        <p:nvSpPr>
          <p:cNvPr id="10243" name="Rectangle 2"/>
          <p:cNvSpPr>
            <a:spLocks noGrp="1" noChangeArrowheads="1"/>
          </p:cNvSpPr>
          <p:nvPr>
            <p:ph type="title"/>
          </p:nvPr>
        </p:nvSpPr>
        <p:spPr bwMode="auto">
          <a:xfrm>
            <a:off x="2819401" y="304800"/>
            <a:ext cx="5867400" cy="593725"/>
          </a:xfrm>
          <a:noFill/>
          <a:ln>
            <a:miter lim="800000"/>
            <a:headEnd/>
            <a:tailEnd/>
          </a:ln>
        </p:spPr>
        <p:txBody>
          <a:bodyPr vert="horz" wrap="square" lIns="91440" tIns="45720" rIns="91440" bIns="45720" numCol="1" anchor="t" anchorCtr="0" compatLnSpc="1">
            <a:prstTxWarp prst="textNoShape">
              <a:avLst/>
            </a:prstTxWarp>
          </a:bodyPr>
          <a:lstStyle/>
          <a:p>
            <a:pPr algn="r"/>
            <a:r>
              <a:rPr lang="en-US" sz="2400" b="1" dirty="0" smtClean="0">
                <a:solidFill>
                  <a:schemeClr val="bg1"/>
                </a:solidFill>
                <a:latin typeface="Verdana" pitchFamily="34" charset="0"/>
              </a:rPr>
              <a:t>“MedicAlert Speaks for You”</a:t>
            </a:r>
          </a:p>
        </p:txBody>
      </p:sp>
      <p:sp>
        <p:nvSpPr>
          <p:cNvPr id="171011" name="Rectangle 3"/>
          <p:cNvSpPr>
            <a:spLocks noGrp="1" noChangeArrowheads="1"/>
          </p:cNvSpPr>
          <p:nvPr>
            <p:ph type="body" idx="1"/>
          </p:nvPr>
        </p:nvSpPr>
        <p:spPr bwMode="auto">
          <a:xfrm>
            <a:off x="838200" y="1524000"/>
            <a:ext cx="8077200" cy="1676400"/>
          </a:xfrm>
          <a:noFill/>
          <a:ln>
            <a:miter lim="800000"/>
            <a:headEnd/>
            <a:tailEnd/>
          </a:ln>
        </p:spPr>
        <p:txBody>
          <a:bodyPr vert="horz" wrap="square" lIns="91440" tIns="45720" rIns="91440" bIns="45720" numCol="1" anchor="t" anchorCtr="0" compatLnSpc="1">
            <a:prstTxWarp prst="textNoShape">
              <a:avLst/>
            </a:prstTxWarp>
          </a:bodyPr>
          <a:lstStyle/>
          <a:p>
            <a:pPr marL="88900" indent="-88900">
              <a:lnSpc>
                <a:spcPct val="80000"/>
              </a:lnSpc>
              <a:buFontTx/>
              <a:buNone/>
            </a:pPr>
            <a:r>
              <a:rPr lang="en-US" sz="2400" dirty="0" smtClean="0">
                <a:latin typeface="Calibri" pitchFamily="34" charset="0"/>
              </a:rPr>
              <a:t>Emergency Conditions…</a:t>
            </a:r>
            <a:endParaRPr lang="en-US" sz="800" dirty="0" smtClean="0">
              <a:latin typeface="Calibri" pitchFamily="34" charset="0"/>
            </a:endParaRPr>
          </a:p>
          <a:p>
            <a:pPr marL="896938" lvl="1" indent="-541338">
              <a:lnSpc>
                <a:spcPct val="80000"/>
              </a:lnSpc>
              <a:buClr>
                <a:srgbClr val="CC0000"/>
              </a:buClr>
              <a:buSzPct val="130000"/>
              <a:buFontTx/>
              <a:buChar char="•"/>
            </a:pPr>
            <a:r>
              <a:rPr lang="en-US" sz="1800" dirty="0" smtClean="0">
                <a:latin typeface="Calibri" pitchFamily="34" charset="0"/>
              </a:rPr>
              <a:t>Diabetes emergency, asthma attack, seizures, anaphylaxis </a:t>
            </a:r>
            <a:br>
              <a:rPr lang="en-US" sz="1800" dirty="0" smtClean="0">
                <a:latin typeface="Calibri" pitchFamily="34" charset="0"/>
              </a:rPr>
            </a:br>
            <a:endParaRPr lang="en-US" sz="1200" dirty="0" smtClean="0">
              <a:latin typeface="Calibri" pitchFamily="34" charset="0"/>
            </a:endParaRPr>
          </a:p>
          <a:p>
            <a:pPr marL="896938" lvl="1" indent="-541338">
              <a:lnSpc>
                <a:spcPct val="80000"/>
              </a:lnSpc>
              <a:buClr>
                <a:srgbClr val="CC0000"/>
              </a:buClr>
              <a:buSzPct val="130000"/>
              <a:buFontTx/>
              <a:buChar char="•"/>
            </a:pPr>
            <a:r>
              <a:rPr lang="en-US" sz="1800" dirty="0" smtClean="0">
                <a:latin typeface="Calibri" pitchFamily="34" charset="0"/>
              </a:rPr>
              <a:t>Communication impairments: deaf, mute, too young, too old, language barriers</a:t>
            </a:r>
            <a:endParaRPr lang="en-US" sz="2600" dirty="0" smtClean="0">
              <a:latin typeface="Calibri" pitchFamily="34" charset="0"/>
            </a:endParaRPr>
          </a:p>
        </p:txBody>
      </p:sp>
      <p:grpSp>
        <p:nvGrpSpPr>
          <p:cNvPr id="2" name="Group 4"/>
          <p:cNvGrpSpPr>
            <a:grpSpLocks/>
          </p:cNvGrpSpPr>
          <p:nvPr/>
        </p:nvGrpSpPr>
        <p:grpSpPr bwMode="auto">
          <a:xfrm>
            <a:off x="533400" y="3049588"/>
            <a:ext cx="8229600" cy="3808412"/>
            <a:chOff x="336" y="1921"/>
            <a:chExt cx="5184" cy="2399"/>
          </a:xfrm>
        </p:grpSpPr>
        <p:sp>
          <p:nvSpPr>
            <p:cNvPr id="10247" name="Rectangle 5"/>
            <p:cNvSpPr>
              <a:spLocks noChangeArrowheads="1"/>
            </p:cNvSpPr>
            <p:nvPr/>
          </p:nvSpPr>
          <p:spPr bwMode="auto">
            <a:xfrm>
              <a:off x="528" y="1921"/>
              <a:ext cx="2246" cy="288"/>
            </a:xfrm>
            <a:prstGeom prst="rect">
              <a:avLst/>
            </a:prstGeom>
            <a:noFill/>
            <a:ln w="9525">
              <a:noFill/>
              <a:miter lim="800000"/>
              <a:headEnd/>
              <a:tailEnd/>
            </a:ln>
          </p:spPr>
          <p:txBody>
            <a:bodyPr wrap="none">
              <a:spAutoFit/>
            </a:bodyPr>
            <a:lstStyle/>
            <a:p>
              <a:pPr>
                <a:spcBef>
                  <a:spcPct val="20000"/>
                </a:spcBef>
              </a:pPr>
              <a:r>
                <a:rPr lang="en-US" sz="2400">
                  <a:latin typeface="Tahoma" pitchFamily="34" charset="0"/>
                </a:rPr>
                <a:t>But do you know about…</a:t>
              </a:r>
            </a:p>
          </p:txBody>
        </p:sp>
        <p:pic>
          <p:nvPicPr>
            <p:cNvPr id="10248" name="Picture 6" descr="medallion2"/>
            <p:cNvPicPr>
              <a:picLocks noChangeAspect="1" noChangeArrowheads="1"/>
            </p:cNvPicPr>
            <p:nvPr/>
          </p:nvPicPr>
          <p:blipFill>
            <a:blip r:embed="rId3" cstate="print"/>
            <a:srcRect/>
            <a:stretch>
              <a:fillRect/>
            </a:stretch>
          </p:blipFill>
          <p:spPr bwMode="auto">
            <a:xfrm>
              <a:off x="336" y="2280"/>
              <a:ext cx="5184" cy="2040"/>
            </a:xfrm>
            <a:prstGeom prst="rect">
              <a:avLst/>
            </a:prstGeom>
            <a:noFill/>
            <a:ln w="9525">
              <a:noFill/>
              <a:miter lim="800000"/>
              <a:headEnd/>
              <a:tailEnd/>
            </a:ln>
          </p:spPr>
        </p:pic>
      </p:grpSp>
      <p:sp>
        <p:nvSpPr>
          <p:cNvPr id="9"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2133600" y="304800"/>
            <a:ext cx="6629400" cy="762000"/>
          </a:xfrm>
          <a:noFill/>
          <a:ln>
            <a:miter lim="800000"/>
            <a:headEnd/>
            <a:tailEnd/>
          </a:ln>
        </p:spPr>
        <p:txBody>
          <a:bodyPr vert="horz" wrap="square" lIns="91440" tIns="45720" rIns="91440" bIns="45720" numCol="1" anchor="t" anchorCtr="0" compatLnSpc="1">
            <a:prstTxWarp prst="textNoShape">
              <a:avLst/>
            </a:prstTxWarp>
          </a:bodyPr>
          <a:lstStyle/>
          <a:p>
            <a:pPr algn="r"/>
            <a:r>
              <a:rPr lang="en-US" sz="2400" b="1" dirty="0" smtClean="0">
                <a:solidFill>
                  <a:schemeClr val="bg1"/>
                </a:solidFill>
                <a:latin typeface="Arial" charset="0"/>
              </a:rPr>
              <a:t>Access to Emergency  Response  Centre</a:t>
            </a:r>
            <a:endParaRPr lang="en-CA" sz="2400" b="1" dirty="0" smtClean="0">
              <a:solidFill>
                <a:schemeClr val="bg1"/>
              </a:solidFill>
              <a:latin typeface="Arial" charset="0"/>
            </a:endParaRPr>
          </a:p>
        </p:txBody>
      </p:sp>
      <p:sp>
        <p:nvSpPr>
          <p:cNvPr id="11267" name="Rectangle 3"/>
          <p:cNvSpPr>
            <a:spLocks noGrp="1" noChangeArrowheads="1"/>
          </p:cNvSpPr>
          <p:nvPr>
            <p:ph type="body" idx="1"/>
          </p:nvPr>
        </p:nvSpPr>
        <p:spPr bwMode="auto">
          <a:xfrm>
            <a:off x="381000" y="1600200"/>
            <a:ext cx="8229600" cy="4449763"/>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latin typeface="Arial" charset="0"/>
              </a:rPr>
              <a:t>Member Identification</a:t>
            </a:r>
          </a:p>
          <a:p>
            <a:r>
              <a:rPr lang="en-US" sz="2400" b="1" dirty="0" smtClean="0">
                <a:latin typeface="Arial" charset="0"/>
              </a:rPr>
              <a:t>Medical conditions listed (interpret clinical abbreviations)</a:t>
            </a:r>
          </a:p>
          <a:p>
            <a:r>
              <a:rPr lang="en-US" sz="2400" b="1" dirty="0" smtClean="0">
                <a:latin typeface="Arial" charset="0"/>
              </a:rPr>
              <a:t>Allergies listed</a:t>
            </a:r>
          </a:p>
          <a:p>
            <a:r>
              <a:rPr lang="en-US" sz="2400" b="1" dirty="0" smtClean="0">
                <a:latin typeface="Arial" charset="0"/>
              </a:rPr>
              <a:t>Medications listed</a:t>
            </a:r>
          </a:p>
          <a:p>
            <a:r>
              <a:rPr lang="en-US" sz="2400" b="1" dirty="0" smtClean="0">
                <a:latin typeface="Arial" charset="0"/>
              </a:rPr>
              <a:t>Emergency contact information</a:t>
            </a:r>
          </a:p>
          <a:p>
            <a:r>
              <a:rPr lang="en-US" sz="2400" b="1" dirty="0" smtClean="0">
                <a:latin typeface="Arial" charset="0"/>
              </a:rPr>
              <a:t>Doctors contact information</a:t>
            </a:r>
          </a:p>
          <a:p>
            <a:r>
              <a:rPr lang="en-US" sz="2400" b="1" dirty="0" smtClean="0">
                <a:latin typeface="Arial" charset="0"/>
              </a:rPr>
              <a:t>Advanced Directives</a:t>
            </a:r>
          </a:p>
          <a:p>
            <a:endParaRPr lang="en-US" sz="1000" b="1" dirty="0" smtClean="0">
              <a:latin typeface="Arial" charset="0"/>
            </a:endParaRPr>
          </a:p>
          <a:p>
            <a:r>
              <a:rPr lang="en-US" sz="2400" b="1" dirty="0" smtClean="0">
                <a:solidFill>
                  <a:srgbClr val="C00000"/>
                </a:solidFill>
                <a:latin typeface="Arial" charset="0"/>
              </a:rPr>
              <a:t>Always notify Emergency Services that the Patient has a MedicAlert</a:t>
            </a:r>
            <a:r>
              <a:rPr lang="en-US" sz="2400" b="1" baseline="30000" dirty="0" smtClean="0">
                <a:solidFill>
                  <a:srgbClr val="C00000"/>
                </a:solidFill>
                <a:latin typeface="Arial" charset="0"/>
              </a:rPr>
              <a:t>®</a:t>
            </a:r>
            <a:r>
              <a:rPr lang="en-US" sz="2400" b="1" dirty="0" smtClean="0">
                <a:solidFill>
                  <a:srgbClr val="C00000"/>
                </a:solidFill>
                <a:latin typeface="Arial" charset="0"/>
              </a:rPr>
              <a:t> Emblem when calling 111.</a:t>
            </a:r>
            <a:endParaRPr lang="en-CA" sz="2400" b="1" dirty="0" smtClean="0">
              <a:solidFill>
                <a:srgbClr val="C00000"/>
              </a:solidFill>
              <a:latin typeface="Arial" charset="0"/>
            </a:endParaRPr>
          </a:p>
        </p:txBody>
      </p:sp>
      <p:pic>
        <p:nvPicPr>
          <p:cNvPr id="11268" name="Picture 4" descr="ambulance red"/>
          <p:cNvPicPr>
            <a:picLocks noChangeAspect="1" noChangeArrowheads="1"/>
          </p:cNvPicPr>
          <p:nvPr/>
        </p:nvPicPr>
        <p:blipFill>
          <a:blip r:embed="rId3" cstate="print"/>
          <a:srcRect/>
          <a:stretch>
            <a:fillRect/>
          </a:stretch>
        </p:blipFill>
        <p:spPr bwMode="auto">
          <a:xfrm>
            <a:off x="228600" y="304800"/>
            <a:ext cx="1828800" cy="1204913"/>
          </a:xfrm>
          <a:prstGeom prst="rect">
            <a:avLst/>
          </a:prstGeom>
          <a:noFill/>
          <a:ln w="9525">
            <a:noFill/>
            <a:miter lim="800000"/>
            <a:headEnd/>
            <a:tailEnd/>
          </a:ln>
        </p:spPr>
      </p:pic>
      <p:sp>
        <p:nvSpPr>
          <p:cNvPr id="6"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601 - Dog Tag S Steel.bmp"/>
          <p:cNvPicPr>
            <a:picLocks noChangeAspect="1"/>
          </p:cNvPicPr>
          <p:nvPr/>
        </p:nvPicPr>
        <p:blipFill>
          <a:blip r:embed="rId3" cstate="print"/>
          <a:stretch>
            <a:fillRect/>
          </a:stretch>
        </p:blipFill>
        <p:spPr>
          <a:xfrm>
            <a:off x="5715000" y="4114800"/>
            <a:ext cx="3168763" cy="2041866"/>
          </a:xfrm>
          <a:prstGeom prst="rect">
            <a:avLst/>
          </a:prstGeom>
        </p:spPr>
      </p:pic>
      <p:pic>
        <p:nvPicPr>
          <p:cNvPr id="11" name="Picture 10" descr="A180 - 9ct Gld Bar.bmp"/>
          <p:cNvPicPr>
            <a:picLocks noChangeAspect="1"/>
          </p:cNvPicPr>
          <p:nvPr/>
        </p:nvPicPr>
        <p:blipFill>
          <a:blip r:embed="rId4" cstate="print"/>
          <a:stretch>
            <a:fillRect/>
          </a:stretch>
        </p:blipFill>
        <p:spPr>
          <a:xfrm>
            <a:off x="0" y="1524000"/>
            <a:ext cx="3903007" cy="2971800"/>
          </a:xfrm>
          <a:prstGeom prst="rect">
            <a:avLst/>
          </a:prstGeom>
        </p:spPr>
      </p:pic>
      <p:sp>
        <p:nvSpPr>
          <p:cNvPr id="1027" name="Text Box 3"/>
          <p:cNvSpPr txBox="1">
            <a:spLocks noChangeArrowheads="1"/>
          </p:cNvSpPr>
          <p:nvPr/>
        </p:nvSpPr>
        <p:spPr bwMode="auto">
          <a:xfrm>
            <a:off x="3276600" y="304800"/>
            <a:ext cx="5486400" cy="461665"/>
          </a:xfrm>
          <a:prstGeom prst="rect">
            <a:avLst/>
          </a:prstGeom>
          <a:noFill/>
          <a:ln w="9525">
            <a:noFill/>
            <a:miter lim="800000"/>
            <a:headEnd/>
            <a:tailEnd/>
          </a:ln>
        </p:spPr>
        <p:txBody>
          <a:bodyPr wrap="square">
            <a:spAutoFit/>
          </a:bodyPr>
          <a:lstStyle/>
          <a:p>
            <a:pPr algn="r" eaLnBrk="0" hangingPunct="0"/>
            <a:r>
              <a:rPr lang="en-US" sz="2400" dirty="0">
                <a:solidFill>
                  <a:schemeClr val="bg1"/>
                </a:solidFill>
                <a:latin typeface="Arial" charset="0"/>
              </a:rPr>
              <a:t>MedicAlert </a:t>
            </a:r>
            <a:r>
              <a:rPr lang="en-US" sz="2400" dirty="0" smtClean="0">
                <a:solidFill>
                  <a:schemeClr val="bg1"/>
                </a:solidFill>
                <a:latin typeface="Arial" charset="0"/>
              </a:rPr>
              <a:t>Emblem </a:t>
            </a:r>
            <a:r>
              <a:rPr lang="en-US" sz="2400" dirty="0">
                <a:solidFill>
                  <a:schemeClr val="bg1"/>
                </a:solidFill>
                <a:latin typeface="Arial" charset="0"/>
              </a:rPr>
              <a:t>Identification</a:t>
            </a:r>
            <a:r>
              <a:rPr lang="en-US" sz="2400" b="0" dirty="0">
                <a:solidFill>
                  <a:schemeClr val="bg1"/>
                </a:solidFill>
                <a:latin typeface="Arial" charset="0"/>
              </a:rPr>
              <a:t> </a:t>
            </a:r>
          </a:p>
        </p:txBody>
      </p:sp>
      <p:pic>
        <p:nvPicPr>
          <p:cNvPr id="1028" name="Picture 14" descr="ambulance red"/>
          <p:cNvPicPr>
            <a:picLocks noChangeAspect="1" noChangeArrowheads="1"/>
          </p:cNvPicPr>
          <p:nvPr/>
        </p:nvPicPr>
        <p:blipFill>
          <a:blip r:embed="rId5" cstate="print"/>
          <a:srcRect/>
          <a:stretch>
            <a:fillRect/>
          </a:stretch>
        </p:blipFill>
        <p:spPr bwMode="auto">
          <a:xfrm>
            <a:off x="228600" y="304800"/>
            <a:ext cx="1828800" cy="1204913"/>
          </a:xfrm>
          <a:prstGeom prst="rect">
            <a:avLst/>
          </a:prstGeom>
          <a:noFill/>
          <a:ln w="9525">
            <a:noFill/>
            <a:miter lim="800000"/>
            <a:headEnd/>
            <a:tailEnd/>
          </a:ln>
        </p:spPr>
      </p:pic>
      <p:sp>
        <p:nvSpPr>
          <p:cNvPr id="9"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pic>
        <p:nvPicPr>
          <p:cNvPr id="10" name="Picture 9" descr="A669 - Pink Beads.bmp"/>
          <p:cNvPicPr>
            <a:picLocks noChangeAspect="1"/>
          </p:cNvPicPr>
          <p:nvPr/>
        </p:nvPicPr>
        <p:blipFill>
          <a:blip r:embed="rId6" cstate="print"/>
          <a:stretch>
            <a:fillRect/>
          </a:stretch>
        </p:blipFill>
        <p:spPr>
          <a:xfrm>
            <a:off x="3352800" y="1371600"/>
            <a:ext cx="2514600" cy="2428025"/>
          </a:xfrm>
          <a:prstGeom prst="rect">
            <a:avLst/>
          </a:prstGeom>
        </p:spPr>
      </p:pic>
      <p:pic>
        <p:nvPicPr>
          <p:cNvPr id="14" name="Picture 13" descr="Dew Drop Emblem.JPG"/>
          <p:cNvPicPr>
            <a:picLocks noChangeAspect="1"/>
          </p:cNvPicPr>
          <p:nvPr/>
        </p:nvPicPr>
        <p:blipFill>
          <a:blip r:embed="rId7" cstate="print"/>
          <a:stretch>
            <a:fillRect/>
          </a:stretch>
        </p:blipFill>
        <p:spPr>
          <a:xfrm>
            <a:off x="1219200" y="4343400"/>
            <a:ext cx="1524000" cy="1896704"/>
          </a:xfrm>
          <a:prstGeom prst="rect">
            <a:avLst/>
          </a:prstGeom>
        </p:spPr>
      </p:pic>
      <p:pic>
        <p:nvPicPr>
          <p:cNvPr id="15" name="Picture 14" descr="Braded Disk Emblem.JPG"/>
          <p:cNvPicPr>
            <a:picLocks noChangeAspect="1"/>
          </p:cNvPicPr>
          <p:nvPr/>
        </p:nvPicPr>
        <p:blipFill>
          <a:blip r:embed="rId8" cstate="print"/>
          <a:stretch>
            <a:fillRect/>
          </a:stretch>
        </p:blipFill>
        <p:spPr>
          <a:xfrm>
            <a:off x="3810000" y="4191000"/>
            <a:ext cx="1676400" cy="1996804"/>
          </a:xfrm>
          <a:prstGeom prst="rect">
            <a:avLst/>
          </a:prstGeom>
        </p:spPr>
      </p:pic>
      <p:pic>
        <p:nvPicPr>
          <p:cNvPr id="16" name="Picture 15" descr="A506.jpg"/>
          <p:cNvPicPr>
            <a:picLocks noChangeAspect="1"/>
          </p:cNvPicPr>
          <p:nvPr/>
        </p:nvPicPr>
        <p:blipFill>
          <a:blip r:embed="rId9" cstate="print"/>
          <a:stretch>
            <a:fillRect/>
          </a:stretch>
        </p:blipFill>
        <p:spPr>
          <a:xfrm>
            <a:off x="5666606" y="2057400"/>
            <a:ext cx="3477394" cy="1913235"/>
          </a:xfrm>
          <a:prstGeom prst="rect">
            <a:avLst/>
          </a:prstGeom>
        </p:spPr>
      </p:pic>
      <p:sp>
        <p:nvSpPr>
          <p:cNvPr id="17" name="TextBox 16"/>
          <p:cNvSpPr txBox="1"/>
          <p:nvPr/>
        </p:nvSpPr>
        <p:spPr>
          <a:xfrm>
            <a:off x="609600" y="3733800"/>
            <a:ext cx="8093562" cy="400110"/>
          </a:xfrm>
          <a:prstGeom prst="rect">
            <a:avLst/>
          </a:prstGeom>
          <a:noFill/>
        </p:spPr>
        <p:txBody>
          <a:bodyPr wrap="none" rtlCol="0">
            <a:spAutoFit/>
          </a:bodyPr>
          <a:lstStyle/>
          <a:p>
            <a:r>
              <a:rPr lang="en-NZ" dirty="0" smtClean="0">
                <a:latin typeface="Calibri" pitchFamily="34" charset="0"/>
              </a:rPr>
              <a:t>Always look for the MedicAlert Emblem – as bracelets and chains can vary</a:t>
            </a:r>
            <a:endParaRPr lang="en-NZ"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dentification Person.bmp"/>
          <p:cNvPicPr>
            <a:picLocks noChangeAspect="1"/>
          </p:cNvPicPr>
          <p:nvPr/>
        </p:nvPicPr>
        <p:blipFill>
          <a:blip r:embed="rId3" cstate="print"/>
          <a:stretch>
            <a:fillRect/>
          </a:stretch>
        </p:blipFill>
        <p:spPr>
          <a:xfrm>
            <a:off x="4191000" y="1143000"/>
            <a:ext cx="1981200" cy="5388864"/>
          </a:xfrm>
          <a:prstGeom prst="rect">
            <a:avLst/>
          </a:prstGeom>
        </p:spPr>
      </p:pic>
      <p:sp>
        <p:nvSpPr>
          <p:cNvPr id="12290" name="Rectangle 1026"/>
          <p:cNvSpPr>
            <a:spLocks noGrp="1" noChangeArrowheads="1"/>
          </p:cNvSpPr>
          <p:nvPr>
            <p:ph type="title"/>
          </p:nvPr>
        </p:nvSpPr>
        <p:spPr bwMode="auto">
          <a:xfrm>
            <a:off x="457200" y="2362200"/>
            <a:ext cx="2971800" cy="2438400"/>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solidFill>
                  <a:schemeClr val="tx1"/>
                </a:solidFill>
                <a:latin typeface="Arial" charset="0"/>
              </a:rPr>
              <a:t>MedicAlert</a:t>
            </a:r>
            <a:r>
              <a:rPr lang="en-US" sz="2800" b="1" baseline="30000" dirty="0" smtClean="0">
                <a:solidFill>
                  <a:schemeClr val="tx1"/>
                </a:solidFill>
                <a:latin typeface="Arial" charset="0"/>
                <a:cs typeface="Arial" charset="0"/>
              </a:rPr>
              <a:t>®</a:t>
            </a:r>
            <a:r>
              <a:rPr lang="en-US" sz="2800" b="1" dirty="0" smtClean="0">
                <a:solidFill>
                  <a:schemeClr val="tx1"/>
                </a:solidFill>
                <a:latin typeface="Arial" charset="0"/>
              </a:rPr>
              <a:t> identification can be found on the following locations.</a:t>
            </a:r>
          </a:p>
        </p:txBody>
      </p:sp>
      <p:sp>
        <p:nvSpPr>
          <p:cNvPr id="12292" name="Rectangle 1028"/>
          <p:cNvSpPr>
            <a:spLocks noChangeArrowheads="1"/>
          </p:cNvSpPr>
          <p:nvPr/>
        </p:nvSpPr>
        <p:spPr bwMode="auto">
          <a:xfrm>
            <a:off x="4572000" y="304800"/>
            <a:ext cx="4191000" cy="685800"/>
          </a:xfrm>
          <a:prstGeom prst="rect">
            <a:avLst/>
          </a:prstGeom>
          <a:noFill/>
          <a:ln w="9525">
            <a:noFill/>
            <a:miter lim="800000"/>
            <a:headEnd/>
            <a:tailEnd/>
          </a:ln>
        </p:spPr>
        <p:txBody>
          <a:bodyPr/>
          <a:lstStyle/>
          <a:p>
            <a:pPr algn="r" eaLnBrk="0" hangingPunct="0"/>
            <a:r>
              <a:rPr lang="en-US" sz="2400" dirty="0">
                <a:solidFill>
                  <a:schemeClr val="bg1"/>
                </a:solidFill>
                <a:latin typeface="Arial" charset="0"/>
              </a:rPr>
              <a:t>Using the Identification</a:t>
            </a:r>
          </a:p>
        </p:txBody>
      </p:sp>
      <p:pic>
        <p:nvPicPr>
          <p:cNvPr id="12293" name="Picture 1030" descr="ambulance red"/>
          <p:cNvPicPr>
            <a:picLocks noChangeAspect="1" noChangeArrowheads="1"/>
          </p:cNvPicPr>
          <p:nvPr/>
        </p:nvPicPr>
        <p:blipFill>
          <a:blip r:embed="rId4" cstate="print"/>
          <a:srcRect/>
          <a:stretch>
            <a:fillRect/>
          </a:stretch>
        </p:blipFill>
        <p:spPr bwMode="auto">
          <a:xfrm>
            <a:off x="228600" y="304800"/>
            <a:ext cx="1828800" cy="1204913"/>
          </a:xfrm>
          <a:prstGeom prst="rect">
            <a:avLst/>
          </a:prstGeom>
          <a:noFill/>
          <a:ln w="9525">
            <a:noFill/>
            <a:miter lim="800000"/>
            <a:headEnd/>
            <a:tailEnd/>
          </a:ln>
        </p:spPr>
      </p:pic>
      <p:sp>
        <p:nvSpPr>
          <p:cNvPr id="7"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sp>
        <p:nvSpPr>
          <p:cNvPr id="9" name="Rounded Rectangle 8"/>
          <p:cNvSpPr/>
          <p:nvPr/>
        </p:nvSpPr>
        <p:spPr bwMode="auto">
          <a:xfrm>
            <a:off x="6629400" y="4724400"/>
            <a:ext cx="2133600" cy="838200"/>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400" i="0" u="sng" strike="noStrike" cap="none" normalizeH="0" baseline="0" dirty="0" smtClean="0">
                <a:ln>
                  <a:noFill/>
                </a:ln>
                <a:solidFill>
                  <a:srgbClr val="C00000"/>
                </a:solidFill>
                <a:effectLst/>
                <a:latin typeface="Calibri" pitchFamily="34" charset="0"/>
              </a:rPr>
              <a:t>Both Ankles</a:t>
            </a:r>
          </a:p>
          <a:p>
            <a:pPr marL="0" marR="0" indent="0" algn="l" defTabSz="914400" rtl="0" eaLnBrk="0" fontAlgn="base" latinLnBrk="0" hangingPunct="0">
              <a:lnSpc>
                <a:spcPct val="100000"/>
              </a:lnSpc>
              <a:spcBef>
                <a:spcPct val="0"/>
              </a:spcBef>
              <a:spcAft>
                <a:spcPct val="0"/>
              </a:spcAft>
              <a:buClrTx/>
              <a:buSzTx/>
              <a:buFontTx/>
              <a:buNone/>
              <a:tabLst/>
            </a:pPr>
            <a:r>
              <a:rPr kumimoji="0" lang="en-NZ" sz="1400" i="0" u="none" strike="noStrike" cap="none" normalizeH="0" baseline="0" dirty="0" smtClean="0">
                <a:ln>
                  <a:noFill/>
                </a:ln>
                <a:solidFill>
                  <a:srgbClr val="C00000"/>
                </a:solidFill>
                <a:effectLst/>
                <a:latin typeface="Calibri" pitchFamily="34" charset="0"/>
              </a:rPr>
              <a:t> Fo</a:t>
            </a:r>
            <a:r>
              <a:rPr lang="en-NZ" sz="1400" dirty="0" smtClean="0">
                <a:solidFill>
                  <a:srgbClr val="C00000"/>
                </a:solidFill>
                <a:latin typeface="Calibri" pitchFamily="34" charset="0"/>
              </a:rPr>
              <a:t>r MedicAlert Emblems worn as an Anklet</a:t>
            </a:r>
            <a:endParaRPr kumimoji="0" lang="en-NZ" sz="1400" i="0" u="none" strike="noStrike" cap="none" normalizeH="0" baseline="0" dirty="0" smtClean="0">
              <a:ln>
                <a:noFill/>
              </a:ln>
              <a:solidFill>
                <a:srgbClr val="C00000"/>
              </a:solidFill>
              <a:effectLst/>
              <a:latin typeface="Calibri" pitchFamily="34" charset="0"/>
            </a:endParaRPr>
          </a:p>
        </p:txBody>
      </p:sp>
      <p:sp>
        <p:nvSpPr>
          <p:cNvPr id="11" name="Rounded Rectangle 10"/>
          <p:cNvSpPr/>
          <p:nvPr/>
        </p:nvSpPr>
        <p:spPr bwMode="auto">
          <a:xfrm>
            <a:off x="1905000" y="5257800"/>
            <a:ext cx="2362200" cy="990600"/>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400" i="0" u="sng" strike="noStrike" cap="none" normalizeH="0" baseline="0" dirty="0" smtClean="0">
                <a:ln>
                  <a:noFill/>
                </a:ln>
                <a:solidFill>
                  <a:srgbClr val="C00000"/>
                </a:solidFill>
                <a:effectLst/>
                <a:latin typeface="Calibri" pitchFamily="34" charset="0"/>
              </a:rPr>
              <a:t>Both Shoes </a:t>
            </a:r>
          </a:p>
          <a:p>
            <a:pPr marL="0" marR="0" indent="0" algn="l" defTabSz="914400" rtl="0" eaLnBrk="0" fontAlgn="base" latinLnBrk="0" hangingPunct="0">
              <a:lnSpc>
                <a:spcPct val="100000"/>
              </a:lnSpc>
              <a:spcBef>
                <a:spcPct val="0"/>
              </a:spcBef>
              <a:spcAft>
                <a:spcPct val="0"/>
              </a:spcAft>
              <a:buClrTx/>
              <a:buSzTx/>
              <a:buFontTx/>
              <a:buNone/>
              <a:tabLst/>
            </a:pPr>
            <a:r>
              <a:rPr lang="en-NZ" sz="1400" dirty="0" smtClean="0">
                <a:solidFill>
                  <a:srgbClr val="C00000"/>
                </a:solidFill>
                <a:latin typeface="Calibri" pitchFamily="34" charset="0"/>
              </a:rPr>
              <a:t>F</a:t>
            </a:r>
            <a:r>
              <a:rPr kumimoji="0" lang="en-NZ" sz="1400" i="0" u="none" strike="noStrike" cap="none" normalizeH="0" baseline="0" dirty="0" smtClean="0">
                <a:ln>
                  <a:noFill/>
                </a:ln>
                <a:solidFill>
                  <a:srgbClr val="C00000"/>
                </a:solidFill>
                <a:effectLst/>
                <a:latin typeface="Calibri" pitchFamily="34" charset="0"/>
              </a:rPr>
              <a:t>o</a:t>
            </a:r>
            <a:r>
              <a:rPr lang="en-NZ" sz="1400" dirty="0" smtClean="0">
                <a:solidFill>
                  <a:srgbClr val="C00000"/>
                </a:solidFill>
                <a:latin typeface="Calibri" pitchFamily="34" charset="0"/>
              </a:rPr>
              <a:t>r MedicAlert Shoe Tag </a:t>
            </a:r>
            <a:r>
              <a:rPr lang="en-NZ" sz="1000" dirty="0" smtClean="0">
                <a:solidFill>
                  <a:srgbClr val="C00000"/>
                </a:solidFill>
                <a:latin typeface="Calibri" pitchFamily="34" charset="0"/>
              </a:rPr>
              <a:t>(usually worn by patients with Autism)</a:t>
            </a:r>
            <a:endParaRPr kumimoji="0" lang="en-NZ" sz="1000" i="0" u="none" strike="noStrike" cap="none" normalizeH="0" baseline="0" dirty="0" smtClean="0">
              <a:ln>
                <a:noFill/>
              </a:ln>
              <a:solidFill>
                <a:srgbClr val="C00000"/>
              </a:solidFill>
              <a:effectLst/>
              <a:latin typeface="Calibri" pitchFamily="34" charset="0"/>
            </a:endParaRPr>
          </a:p>
        </p:txBody>
      </p:sp>
      <p:sp>
        <p:nvSpPr>
          <p:cNvPr id="12" name="Rounded Rectangle 11"/>
          <p:cNvSpPr/>
          <p:nvPr/>
        </p:nvSpPr>
        <p:spPr bwMode="auto">
          <a:xfrm>
            <a:off x="6629400" y="3200400"/>
            <a:ext cx="2133600" cy="762000"/>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400" i="0" u="sng" strike="noStrike" cap="none" normalizeH="0" baseline="0" dirty="0" smtClean="0">
                <a:ln>
                  <a:noFill/>
                </a:ln>
                <a:solidFill>
                  <a:srgbClr val="C00000"/>
                </a:solidFill>
                <a:effectLst/>
                <a:latin typeface="Calibri" pitchFamily="34" charset="0"/>
              </a:rPr>
              <a:t>Both Wrists </a:t>
            </a:r>
          </a:p>
          <a:p>
            <a:pPr eaLnBrk="0" hangingPunct="0"/>
            <a:r>
              <a:rPr lang="en-NZ" sz="1400" dirty="0" smtClean="0">
                <a:solidFill>
                  <a:srgbClr val="C00000"/>
                </a:solidFill>
                <a:latin typeface="Calibri" pitchFamily="34" charset="0"/>
              </a:rPr>
              <a:t>F</a:t>
            </a:r>
            <a:r>
              <a:rPr kumimoji="0" lang="en-NZ" sz="1400" i="0" u="none" strike="noStrike" cap="none" normalizeH="0" baseline="0" dirty="0" smtClean="0">
                <a:ln>
                  <a:noFill/>
                </a:ln>
                <a:solidFill>
                  <a:srgbClr val="C00000"/>
                </a:solidFill>
                <a:effectLst/>
                <a:latin typeface="Calibri" pitchFamily="34" charset="0"/>
              </a:rPr>
              <a:t>o</a:t>
            </a:r>
            <a:r>
              <a:rPr lang="en-NZ" sz="1400" dirty="0" smtClean="0">
                <a:solidFill>
                  <a:srgbClr val="C00000"/>
                </a:solidFill>
                <a:latin typeface="Calibri" pitchFamily="34" charset="0"/>
              </a:rPr>
              <a:t>r MedicAlert Emblem Bracelets or Charms</a:t>
            </a:r>
            <a:endParaRPr kumimoji="0" lang="en-NZ" sz="1400" i="0" u="none" strike="noStrike" cap="none" normalizeH="0" baseline="0" dirty="0" smtClean="0">
              <a:ln>
                <a:noFill/>
              </a:ln>
              <a:solidFill>
                <a:srgbClr val="C00000"/>
              </a:solidFill>
              <a:effectLst/>
              <a:latin typeface="Calibri" pitchFamily="34" charset="0"/>
            </a:endParaRPr>
          </a:p>
        </p:txBody>
      </p:sp>
      <p:sp>
        <p:nvSpPr>
          <p:cNvPr id="13" name="Rounded Rectangle 12"/>
          <p:cNvSpPr/>
          <p:nvPr/>
        </p:nvSpPr>
        <p:spPr bwMode="auto">
          <a:xfrm>
            <a:off x="6629400" y="1600200"/>
            <a:ext cx="2057400" cy="838200"/>
          </a:xfrm>
          <a:prstGeom prst="roundRect">
            <a:avLst/>
          </a:prstGeom>
          <a:noFill/>
          <a:ln w="9525" cap="flat" cmpd="sng" algn="ctr">
            <a:solidFill>
              <a:srgbClr val="C00000"/>
            </a:solidFill>
            <a:prstDash val="solid"/>
            <a:round/>
            <a:headEnd type="none" w="med" len="med"/>
            <a:tailEnd type="none" w="med" len="med"/>
          </a:ln>
          <a:effectLst/>
        </p:spPr>
        <p:txBody>
          <a:bodyPr vert="horz" wrap="square" lIns="91440" tIns="10800" rIns="91440" bIns="10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NZ" sz="1400" i="0" u="sng" strike="noStrike" cap="none" normalizeH="0" baseline="0" dirty="0" smtClean="0">
                <a:ln>
                  <a:noFill/>
                </a:ln>
                <a:solidFill>
                  <a:srgbClr val="C00000"/>
                </a:solidFill>
                <a:effectLst/>
                <a:latin typeface="Calibri" pitchFamily="34" charset="0"/>
              </a:rPr>
              <a:t>Neck </a:t>
            </a:r>
          </a:p>
          <a:p>
            <a:pPr marL="0" marR="0" indent="0" algn="l" defTabSz="914400" rtl="0" eaLnBrk="0" fontAlgn="base" latinLnBrk="0" hangingPunct="0">
              <a:lnSpc>
                <a:spcPct val="100000"/>
              </a:lnSpc>
              <a:spcBef>
                <a:spcPct val="0"/>
              </a:spcBef>
              <a:spcAft>
                <a:spcPct val="0"/>
              </a:spcAft>
              <a:buClrTx/>
              <a:buSzTx/>
              <a:buFontTx/>
              <a:buNone/>
              <a:tabLst/>
            </a:pPr>
            <a:r>
              <a:rPr lang="en-NZ" sz="1400" dirty="0" smtClean="0">
                <a:solidFill>
                  <a:srgbClr val="C00000"/>
                </a:solidFill>
                <a:latin typeface="Calibri" pitchFamily="34" charset="0"/>
              </a:rPr>
              <a:t>F</a:t>
            </a:r>
            <a:r>
              <a:rPr kumimoji="0" lang="en-NZ" sz="1400" i="0" u="none" strike="noStrike" cap="none" normalizeH="0" baseline="0" dirty="0" smtClean="0">
                <a:ln>
                  <a:noFill/>
                </a:ln>
                <a:solidFill>
                  <a:srgbClr val="C00000"/>
                </a:solidFill>
                <a:effectLst/>
                <a:latin typeface="Calibri" pitchFamily="34" charset="0"/>
              </a:rPr>
              <a:t>o</a:t>
            </a:r>
            <a:r>
              <a:rPr lang="en-NZ" sz="1400" dirty="0" smtClean="0">
                <a:solidFill>
                  <a:srgbClr val="C00000"/>
                </a:solidFill>
                <a:latin typeface="Calibri" pitchFamily="34" charset="0"/>
              </a:rPr>
              <a:t>r MedicAlert Emblem Necklets and Dog Tags</a:t>
            </a:r>
            <a:endParaRPr kumimoji="0" lang="en-NZ" sz="1400" i="0" u="none" strike="noStrike" cap="none" normalizeH="0" baseline="0" dirty="0" smtClean="0">
              <a:ln>
                <a:noFill/>
              </a:ln>
              <a:solidFill>
                <a:srgbClr val="C00000"/>
              </a:solidFill>
              <a:effectLst/>
              <a:latin typeface="Calibri" pitchFamily="34" charset="0"/>
            </a:endParaRPr>
          </a:p>
        </p:txBody>
      </p:sp>
      <p:cxnSp>
        <p:nvCxnSpPr>
          <p:cNvPr id="15" name="Straight Arrow Connector 14"/>
          <p:cNvCxnSpPr/>
          <p:nvPr/>
        </p:nvCxnSpPr>
        <p:spPr bwMode="auto">
          <a:xfrm>
            <a:off x="4267200" y="5867400"/>
            <a:ext cx="533400" cy="381000"/>
          </a:xfrm>
          <a:prstGeom prst="straightConnector1">
            <a:avLst/>
          </a:prstGeom>
          <a:solidFill>
            <a:schemeClr val="accent1"/>
          </a:solidFill>
          <a:ln w="19050" cap="flat" cmpd="sng" algn="ctr">
            <a:solidFill>
              <a:srgbClr val="C00000"/>
            </a:solidFill>
            <a:prstDash val="solid"/>
            <a:round/>
            <a:headEnd type="none" w="med" len="med"/>
            <a:tailEnd type="triangle" w="lg" len="lg"/>
          </a:ln>
          <a:effectLst/>
        </p:spPr>
      </p:cxnSp>
      <p:cxnSp>
        <p:nvCxnSpPr>
          <p:cNvPr id="16" name="Straight Arrow Connector 15"/>
          <p:cNvCxnSpPr/>
          <p:nvPr/>
        </p:nvCxnSpPr>
        <p:spPr bwMode="auto">
          <a:xfrm rot="10800000" flipV="1">
            <a:off x="5486400" y="5562600"/>
            <a:ext cx="1143000" cy="381000"/>
          </a:xfrm>
          <a:prstGeom prst="straightConnector1">
            <a:avLst/>
          </a:prstGeom>
          <a:solidFill>
            <a:schemeClr val="accent1"/>
          </a:solidFill>
          <a:ln w="19050" cap="flat" cmpd="sng" algn="ctr">
            <a:solidFill>
              <a:srgbClr val="C00000"/>
            </a:solidFill>
            <a:prstDash val="solid"/>
            <a:round/>
            <a:headEnd type="none" w="med" len="med"/>
            <a:tailEnd type="triangle" w="lg" len="lg"/>
          </a:ln>
          <a:effectLst/>
        </p:spPr>
      </p:cxnSp>
      <p:cxnSp>
        <p:nvCxnSpPr>
          <p:cNvPr id="20" name="Straight Arrow Connector 19"/>
          <p:cNvCxnSpPr>
            <a:stCxn id="12" idx="1"/>
          </p:cNvCxnSpPr>
          <p:nvPr/>
        </p:nvCxnSpPr>
        <p:spPr bwMode="auto">
          <a:xfrm rot="10800000" flipV="1">
            <a:off x="6019800" y="3581400"/>
            <a:ext cx="609600" cy="152400"/>
          </a:xfrm>
          <a:prstGeom prst="straightConnector1">
            <a:avLst/>
          </a:prstGeom>
          <a:solidFill>
            <a:schemeClr val="accent1"/>
          </a:solidFill>
          <a:ln w="19050" cap="flat" cmpd="sng" algn="ctr">
            <a:solidFill>
              <a:srgbClr val="C00000"/>
            </a:solidFill>
            <a:prstDash val="solid"/>
            <a:round/>
            <a:headEnd type="none" w="med" len="med"/>
            <a:tailEnd type="triangle" w="lg" len="lg"/>
          </a:ln>
          <a:effectLst/>
        </p:spPr>
      </p:cxnSp>
      <p:cxnSp>
        <p:nvCxnSpPr>
          <p:cNvPr id="23" name="Straight Arrow Connector 22"/>
          <p:cNvCxnSpPr>
            <a:stCxn id="13" idx="1"/>
          </p:cNvCxnSpPr>
          <p:nvPr/>
        </p:nvCxnSpPr>
        <p:spPr bwMode="auto">
          <a:xfrm rot="10800000" flipV="1">
            <a:off x="5334000" y="2019300"/>
            <a:ext cx="1295400" cy="114300"/>
          </a:xfrm>
          <a:prstGeom prst="straightConnector1">
            <a:avLst/>
          </a:prstGeom>
          <a:solidFill>
            <a:schemeClr val="accent1"/>
          </a:solidFill>
          <a:ln w="19050" cap="flat" cmpd="sng" algn="ctr">
            <a:solidFill>
              <a:srgbClr val="C00000"/>
            </a:solidFill>
            <a:prstDash val="solid"/>
            <a:round/>
            <a:headEnd type="none" w="med" len="med"/>
            <a:tailEnd type="triangle" w="lg" len="lg"/>
          </a:ln>
          <a:effectLst>
            <a:outerShdw blurRad="50800" dist="50800" dir="5400000" algn="ctr" rotWithShape="0">
              <a:schemeClr val="bg1"/>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457200" y="1524000"/>
            <a:ext cx="8229600" cy="5334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2000" b="1" dirty="0" smtClean="0">
                <a:latin typeface="Arial" charset="0"/>
              </a:rPr>
              <a:t>Various styles of MedicAlert</a:t>
            </a:r>
            <a:r>
              <a:rPr lang="en-US" sz="2000" b="1" baseline="30000" dirty="0" smtClean="0">
                <a:latin typeface="Arial" charset="0"/>
                <a:cs typeface="Arial" charset="0"/>
              </a:rPr>
              <a:t>® </a:t>
            </a:r>
            <a:r>
              <a:rPr lang="en-US" sz="2000" b="1" dirty="0" smtClean="0">
                <a:latin typeface="Arial" charset="0"/>
              </a:rPr>
              <a:t>identification used internationally</a:t>
            </a:r>
          </a:p>
        </p:txBody>
      </p:sp>
      <p:pic>
        <p:nvPicPr>
          <p:cNvPr id="14339" name="Picture 3" descr="Picture1"/>
          <p:cNvPicPr>
            <a:picLocks noChangeAspect="1" noChangeArrowheads="1"/>
          </p:cNvPicPr>
          <p:nvPr/>
        </p:nvPicPr>
        <p:blipFill>
          <a:blip r:embed="rId3" cstate="print"/>
          <a:srcRect/>
          <a:stretch>
            <a:fillRect/>
          </a:stretch>
        </p:blipFill>
        <p:spPr bwMode="auto">
          <a:xfrm>
            <a:off x="609600" y="2133600"/>
            <a:ext cx="6248400" cy="3944938"/>
          </a:xfrm>
          <a:prstGeom prst="rect">
            <a:avLst/>
          </a:prstGeom>
          <a:noFill/>
          <a:ln w="9525">
            <a:noFill/>
            <a:miter lim="800000"/>
            <a:headEnd/>
            <a:tailEnd/>
          </a:ln>
        </p:spPr>
      </p:pic>
      <p:sp>
        <p:nvSpPr>
          <p:cNvPr id="14340" name="Rectangle 4"/>
          <p:cNvSpPr>
            <a:spLocks noGrp="1" noChangeArrowheads="1"/>
          </p:cNvSpPr>
          <p:nvPr>
            <p:ph type="title"/>
          </p:nvPr>
        </p:nvSpPr>
        <p:spPr bwMode="auto">
          <a:xfrm>
            <a:off x="4419600" y="304800"/>
            <a:ext cx="4267200" cy="609600"/>
          </a:xfrm>
          <a:noFill/>
          <a:ln>
            <a:miter lim="800000"/>
            <a:headEnd/>
            <a:tailEnd/>
          </a:ln>
        </p:spPr>
        <p:txBody>
          <a:bodyPr vert="horz" wrap="square" lIns="91440" tIns="45720" rIns="91440" bIns="45720" numCol="1" anchor="t" anchorCtr="0" compatLnSpc="1">
            <a:prstTxWarp prst="textNoShape">
              <a:avLst/>
            </a:prstTxWarp>
          </a:bodyPr>
          <a:lstStyle/>
          <a:p>
            <a:pPr algn="r"/>
            <a:r>
              <a:rPr lang="en-US" sz="2400" b="1" dirty="0" smtClean="0">
                <a:solidFill>
                  <a:schemeClr val="bg1"/>
                </a:solidFill>
                <a:latin typeface="Arial" charset="0"/>
              </a:rPr>
              <a:t>Medical ID Products</a:t>
            </a:r>
          </a:p>
        </p:txBody>
      </p:sp>
      <p:pic>
        <p:nvPicPr>
          <p:cNvPr id="14341" name="Picture 5" descr="ambulance red"/>
          <p:cNvPicPr>
            <a:picLocks noChangeAspect="1" noChangeArrowheads="1"/>
          </p:cNvPicPr>
          <p:nvPr/>
        </p:nvPicPr>
        <p:blipFill>
          <a:blip r:embed="rId4" cstate="print"/>
          <a:srcRect/>
          <a:stretch>
            <a:fillRect/>
          </a:stretch>
        </p:blipFill>
        <p:spPr bwMode="auto">
          <a:xfrm>
            <a:off x="228600" y="304800"/>
            <a:ext cx="1828800" cy="1204913"/>
          </a:xfrm>
          <a:prstGeom prst="rect">
            <a:avLst/>
          </a:prstGeom>
          <a:noFill/>
          <a:ln w="9525">
            <a:noFill/>
            <a:miter lim="800000"/>
            <a:headEnd/>
            <a:tailEnd/>
          </a:ln>
        </p:spPr>
      </p:pic>
      <p:pic>
        <p:nvPicPr>
          <p:cNvPr id="14342" name="Picture 6" descr="Large angle"/>
          <p:cNvPicPr>
            <a:picLocks noChangeAspect="1" noChangeArrowheads="1"/>
          </p:cNvPicPr>
          <p:nvPr/>
        </p:nvPicPr>
        <p:blipFill>
          <a:blip r:embed="rId5" cstate="print">
            <a:clrChange>
              <a:clrFrom>
                <a:srgbClr val="F7F8FA"/>
              </a:clrFrom>
              <a:clrTo>
                <a:srgbClr val="F7F8FA">
                  <a:alpha val="0"/>
                </a:srgbClr>
              </a:clrTo>
            </a:clrChange>
          </a:blip>
          <a:srcRect/>
          <a:stretch>
            <a:fillRect/>
          </a:stretch>
        </p:blipFill>
        <p:spPr bwMode="auto">
          <a:xfrm>
            <a:off x="7010400" y="2133600"/>
            <a:ext cx="1447800" cy="1981200"/>
          </a:xfrm>
          <a:prstGeom prst="rect">
            <a:avLst/>
          </a:prstGeom>
          <a:noFill/>
          <a:ln w="9525">
            <a:noFill/>
            <a:miter lim="800000"/>
            <a:headEnd/>
            <a:tailEnd/>
          </a:ln>
        </p:spPr>
      </p:pic>
      <p:pic>
        <p:nvPicPr>
          <p:cNvPr id="14343" name="Picture 7" descr="Dog_Tag_steel_Rev1"/>
          <p:cNvPicPr>
            <a:picLocks noChangeAspect="1" noChangeArrowheads="1"/>
          </p:cNvPicPr>
          <p:nvPr/>
        </p:nvPicPr>
        <p:blipFill>
          <a:blip r:embed="rId6" cstate="print">
            <a:clrChange>
              <a:clrFrom>
                <a:srgbClr val="EFF1F0"/>
              </a:clrFrom>
              <a:clrTo>
                <a:srgbClr val="EFF1F0">
                  <a:alpha val="0"/>
                </a:srgbClr>
              </a:clrTo>
            </a:clrChange>
          </a:blip>
          <a:srcRect/>
          <a:stretch>
            <a:fillRect/>
          </a:stretch>
        </p:blipFill>
        <p:spPr bwMode="auto">
          <a:xfrm>
            <a:off x="7010400" y="4114800"/>
            <a:ext cx="1524000" cy="1981200"/>
          </a:xfrm>
          <a:prstGeom prst="rect">
            <a:avLst/>
          </a:prstGeom>
          <a:noFill/>
          <a:ln w="9525">
            <a:noFill/>
            <a:miter lim="800000"/>
            <a:headEnd/>
            <a:tailEnd/>
          </a:ln>
        </p:spPr>
      </p:pic>
      <p:sp>
        <p:nvSpPr>
          <p:cNvPr id="9" name="Footer Placeholder 7"/>
          <p:cNvSpPr>
            <a:spLocks noGrp="1"/>
          </p:cNvSpPr>
          <p:nvPr>
            <p:ph type="ftr" sz="quarter" idx="11"/>
          </p:nvPr>
        </p:nvSpPr>
        <p:spPr>
          <a:xfrm>
            <a:off x="3124200" y="6324600"/>
            <a:ext cx="2895600" cy="381000"/>
          </a:xfrm>
          <a:noFill/>
        </p:spPr>
        <p:txBody>
          <a:bodyPr/>
          <a:lstStyle/>
          <a:p>
            <a:r>
              <a:rPr lang="en-US" sz="1000" dirty="0" smtClean="0">
                <a:latin typeface="Calibri" pitchFamily="34" charset="0"/>
              </a:rPr>
              <a:t>Copyright 2009 </a:t>
            </a:r>
          </a:p>
          <a:p>
            <a:r>
              <a:rPr lang="en-US" sz="1000" dirty="0" smtClean="0">
                <a:latin typeface="Calibri" pitchFamily="34" charset="0"/>
              </a:rPr>
              <a:t>MedicAlert Foundation New Zealand Inc.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generic">
  <a:themeElements>
    <a:clrScheme name="MAgener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gener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gener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gener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gener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gener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gener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gener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gener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MAgeneric</Template>
  <TotalTime>3225</TotalTime>
  <Words>1549</Words>
  <Application>Microsoft Office PowerPoint</Application>
  <PresentationFormat>On-screen Show (4:3)</PresentationFormat>
  <Paragraphs>228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MAgeneric</vt:lpstr>
      <vt:lpstr>Slide 1</vt:lpstr>
      <vt:lpstr>Slide 2</vt:lpstr>
      <vt:lpstr>MedicAlert®  Patient Vitals Service</vt:lpstr>
      <vt:lpstr>Slide 4</vt:lpstr>
      <vt:lpstr>“MedicAlert Speaks for You”</vt:lpstr>
      <vt:lpstr>Access to Emergency  Response  Centre</vt:lpstr>
      <vt:lpstr>Slide 7</vt:lpstr>
      <vt:lpstr>MedicAlert® identification can be found on the following locations.</vt:lpstr>
      <vt:lpstr>Medical ID Products</vt:lpstr>
      <vt:lpstr>Slide 10</vt:lpstr>
      <vt:lpstr>        Emergency Responders Say </vt:lpstr>
      <vt:lpstr>        More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Joanne Hatch</dc:creator>
  <cp:lastModifiedBy>madom-02</cp:lastModifiedBy>
  <cp:revision>181</cp:revision>
  <dcterms:created xsi:type="dcterms:W3CDTF">2002-01-24T11:33:42Z</dcterms:created>
  <dcterms:modified xsi:type="dcterms:W3CDTF">2010-03-17T04:37:33Z</dcterms:modified>
</cp:coreProperties>
</file>